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3" r:id="rId15"/>
    <p:sldId id="274" r:id="rId16"/>
    <p:sldId id="277" r:id="rId17"/>
    <p:sldId id="275" r:id="rId18"/>
    <p:sldId id="276"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21" r:id="rId63"/>
    <p:sldId id="322" r:id="rId64"/>
    <p:sldId id="323" r:id="rId65"/>
    <p:sldId id="324" r:id="rId66"/>
    <p:sldId id="325" r:id="rId67"/>
    <p:sldId id="326" r:id="rId68"/>
    <p:sldId id="327" r:id="rId69"/>
    <p:sldId id="328" r:id="rId70"/>
    <p:sldId id="329" r:id="rId71"/>
    <p:sldId id="330" r:id="rId72"/>
    <p:sldId id="331" r:id="rId73"/>
    <p:sldId id="332" r:id="rId74"/>
    <p:sldId id="334" r:id="rId75"/>
    <p:sldId id="335" r:id="rId76"/>
    <p:sldId id="336" r:id="rId77"/>
    <p:sldId id="337" r:id="rId78"/>
    <p:sldId id="338" r:id="rId79"/>
    <p:sldId id="339"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 id="353" r:id="rId94"/>
    <p:sldId id="354" r:id="rId95"/>
    <p:sldId id="356" r:id="rId96"/>
    <p:sldId id="357" r:id="rId97"/>
    <p:sldId id="355" r:id="rId98"/>
    <p:sldId id="358" r:id="rId99"/>
    <p:sldId id="359" r:id="rId100"/>
    <p:sldId id="360" r:id="rId101"/>
    <p:sldId id="361" r:id="rId102"/>
    <p:sldId id="362" r:id="rId103"/>
    <p:sldId id="363" r:id="rId104"/>
    <p:sldId id="364" r:id="rId105"/>
    <p:sldId id="365" r:id="rId106"/>
    <p:sldId id="367" r:id="rId107"/>
    <p:sldId id="366" r:id="rId108"/>
    <p:sldId id="368" r:id="rId109"/>
    <p:sldId id="369" r:id="rId110"/>
    <p:sldId id="370" r:id="rId111"/>
    <p:sldId id="372" r:id="rId112"/>
    <p:sldId id="374" r:id="rId113"/>
    <p:sldId id="375" r:id="rId114"/>
    <p:sldId id="376" r:id="rId115"/>
    <p:sldId id="377" r:id="rId116"/>
    <p:sldId id="378" r:id="rId117"/>
    <p:sldId id="379" r:id="rId118"/>
    <p:sldId id="380" r:id="rId119"/>
    <p:sldId id="381" r:id="rId120"/>
    <p:sldId id="382" r:id="rId121"/>
    <p:sldId id="383" r:id="rId122"/>
    <p:sldId id="384" r:id="rId123"/>
    <p:sldId id="385" r:id="rId124"/>
    <p:sldId id="386" r:id="rId125"/>
    <p:sldId id="387" r:id="rId126"/>
    <p:sldId id="403" r:id="rId127"/>
    <p:sldId id="388" r:id="rId128"/>
    <p:sldId id="389" r:id="rId129"/>
    <p:sldId id="390" r:id="rId130"/>
    <p:sldId id="391" r:id="rId131"/>
    <p:sldId id="392" r:id="rId132"/>
    <p:sldId id="393" r:id="rId133"/>
    <p:sldId id="394" r:id="rId134"/>
    <p:sldId id="395" r:id="rId135"/>
    <p:sldId id="396" r:id="rId136"/>
    <p:sldId id="397" r:id="rId137"/>
    <p:sldId id="399" r:id="rId138"/>
    <p:sldId id="398" r:id="rId139"/>
    <p:sldId id="400" r:id="rId140"/>
    <p:sldId id="401" r:id="rId141"/>
    <p:sldId id="402" r:id="rId142"/>
    <p:sldId id="269" r:id="rId143"/>
    <p:sldId id="270" r:id="rId144"/>
    <p:sldId id="271" r:id="rId145"/>
    <p:sldId id="272" r:id="rId146"/>
    <p:sldId id="404" r:id="rId147"/>
    <p:sldId id="405" r:id="rId148"/>
    <p:sldId id="406" r:id="rId149"/>
    <p:sldId id="407" r:id="rId150"/>
    <p:sldId id="408" r:id="rId151"/>
    <p:sldId id="409" r:id="rId152"/>
    <p:sldId id="410" r:id="rId153"/>
    <p:sldId id="411" r:id="rId154"/>
    <p:sldId id="413" r:id="rId155"/>
    <p:sldId id="412" r:id="rId156"/>
    <p:sldId id="414" r:id="rId157"/>
    <p:sldId id="415" r:id="rId158"/>
    <p:sldId id="416" r:id="rId159"/>
    <p:sldId id="417" r:id="rId160"/>
    <p:sldId id="418" r:id="rId161"/>
    <p:sldId id="419" r:id="rId162"/>
    <p:sldId id="420" r:id="rId163"/>
    <p:sldId id="421" r:id="rId164"/>
    <p:sldId id="422" r:id="rId165"/>
    <p:sldId id="423" r:id="rId166"/>
    <p:sldId id="424" r:id="rId167"/>
    <p:sldId id="425" r:id="rId168"/>
    <p:sldId id="426" r:id="rId169"/>
    <p:sldId id="427" r:id="rId170"/>
    <p:sldId id="428" r:id="rId171"/>
    <p:sldId id="429" r:id="rId172"/>
    <p:sldId id="430" r:id="rId173"/>
    <p:sldId id="431" r:id="rId174"/>
    <p:sldId id="432" r:id="rId175"/>
    <p:sldId id="433" r:id="rId176"/>
    <p:sldId id="434" r:id="rId177"/>
    <p:sldId id="435" r:id="rId178"/>
    <p:sldId id="436" r:id="rId179"/>
    <p:sldId id="437" r:id="rId180"/>
    <p:sldId id="438" r:id="rId181"/>
    <p:sldId id="439" r:id="rId182"/>
    <p:sldId id="440" r:id="rId183"/>
    <p:sldId id="441" r:id="rId184"/>
    <p:sldId id="442" r:id="rId185"/>
    <p:sldId id="443" r:id="rId186"/>
    <p:sldId id="444" r:id="rId187"/>
    <p:sldId id="445" r:id="rId188"/>
    <p:sldId id="446" r:id="rId189"/>
    <p:sldId id="447" r:id="rId190"/>
    <p:sldId id="448" r:id="rId191"/>
    <p:sldId id="449" r:id="rId192"/>
    <p:sldId id="450" r:id="rId193"/>
    <p:sldId id="451" r:id="rId194"/>
    <p:sldId id="452" r:id="rId195"/>
    <p:sldId id="453" r:id="rId196"/>
    <p:sldId id="454" r:id="rId197"/>
    <p:sldId id="455" r:id="rId198"/>
    <p:sldId id="457" r:id="rId199"/>
    <p:sldId id="458" r:id="rId200"/>
    <p:sldId id="459" r:id="rId201"/>
    <p:sldId id="460" r:id="rId202"/>
    <p:sldId id="461" r:id="rId203"/>
    <p:sldId id="462" r:id="rId204"/>
    <p:sldId id="463" r:id="rId205"/>
    <p:sldId id="465" r:id="rId206"/>
    <p:sldId id="466" r:id="rId207"/>
    <p:sldId id="467" r:id="rId208"/>
    <p:sldId id="468" r:id="rId209"/>
    <p:sldId id="469" r:id="rId210"/>
    <p:sldId id="470" r:id="rId211"/>
    <p:sldId id="471" r:id="rId212"/>
    <p:sldId id="464" r:id="rId213"/>
    <p:sldId id="472" r:id="rId214"/>
    <p:sldId id="473" r:id="rId215"/>
    <p:sldId id="474" r:id="rId216"/>
    <p:sldId id="476" r:id="rId217"/>
    <p:sldId id="477" r:id="rId218"/>
    <p:sldId id="478" r:id="rId219"/>
    <p:sldId id="479" r:id="rId220"/>
    <p:sldId id="480" r:id="rId221"/>
    <p:sldId id="481" r:id="rId222"/>
    <p:sldId id="482" r:id="rId223"/>
    <p:sldId id="483" r:id="rId224"/>
    <p:sldId id="484" r:id="rId225"/>
    <p:sldId id="485" r:id="rId226"/>
    <p:sldId id="486" r:id="rId227"/>
    <p:sldId id="487" r:id="rId228"/>
    <p:sldId id="488" r:id="rId229"/>
    <p:sldId id="489" r:id="rId230"/>
    <p:sldId id="490" r:id="rId231"/>
    <p:sldId id="491" r:id="rId232"/>
    <p:sldId id="492" r:id="rId233"/>
    <p:sldId id="493" r:id="rId234"/>
    <p:sldId id="494" r:id="rId235"/>
    <p:sldId id="495" r:id="rId236"/>
    <p:sldId id="496" r:id="rId237"/>
    <p:sldId id="497" r:id="rId238"/>
    <p:sldId id="498" r:id="rId239"/>
    <p:sldId id="499" r:id="rId240"/>
    <p:sldId id="500" r:id="rId241"/>
    <p:sldId id="501" r:id="rId242"/>
    <p:sldId id="502" r:id="rId243"/>
    <p:sldId id="503" r:id="rId244"/>
    <p:sldId id="504" r:id="rId245"/>
    <p:sldId id="505" r:id="rId246"/>
    <p:sldId id="506" r:id="rId247"/>
    <p:sldId id="507" r:id="rId248"/>
    <p:sldId id="508" r:id="rId249"/>
    <p:sldId id="509" r:id="rId250"/>
    <p:sldId id="510" r:id="rId251"/>
    <p:sldId id="511" r:id="rId252"/>
    <p:sldId id="512" r:id="rId253"/>
    <p:sldId id="513" r:id="rId254"/>
    <p:sldId id="514" r:id="rId255"/>
    <p:sldId id="515" r:id="rId256"/>
    <p:sldId id="516" r:id="rId257"/>
    <p:sldId id="517" r:id="rId258"/>
    <p:sldId id="518" r:id="rId259"/>
    <p:sldId id="475" r:id="rId260"/>
    <p:sldId id="456" r:id="rId261"/>
    <p:sldId id="519" r:id="rId262"/>
    <p:sldId id="520" r:id="rId263"/>
    <p:sldId id="521" r:id="rId264"/>
    <p:sldId id="523" r:id="rId265"/>
    <p:sldId id="524" r:id="rId266"/>
    <p:sldId id="525" r:id="rId267"/>
    <p:sldId id="522" r:id="rId26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24" autoAdjust="0"/>
    <p:restoredTop sz="94660"/>
  </p:normalViewPr>
  <p:slideViewPr>
    <p:cSldViewPr snapToGrid="0">
      <p:cViewPr varScale="1">
        <p:scale>
          <a:sx n="75" d="100"/>
          <a:sy n="75" d="100"/>
        </p:scale>
        <p:origin x="1085"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viewProps" Target="viewProps.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theme" Target="theme/theme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tableStyles" Target="tableStyle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4677E-545C-6B72-F57F-03DC8D2098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RU"/>
          </a:p>
        </p:txBody>
      </p:sp>
      <p:sp>
        <p:nvSpPr>
          <p:cNvPr id="3" name="Subtitle 2">
            <a:extLst>
              <a:ext uri="{FF2B5EF4-FFF2-40B4-BE49-F238E27FC236}">
                <a16:creationId xmlns:a16="http://schemas.microsoft.com/office/drawing/2014/main" id="{168E21A3-0EB6-9BE8-D89F-A47D90AA38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a:p>
        </p:txBody>
      </p:sp>
      <p:sp>
        <p:nvSpPr>
          <p:cNvPr id="4" name="Date Placeholder 3">
            <a:extLst>
              <a:ext uri="{FF2B5EF4-FFF2-40B4-BE49-F238E27FC236}">
                <a16:creationId xmlns:a16="http://schemas.microsoft.com/office/drawing/2014/main" id="{1B939B56-4AB6-E5F7-F3B4-DFED71C00833}"/>
              </a:ext>
            </a:extLst>
          </p:cNvPr>
          <p:cNvSpPr>
            <a:spLocks noGrp="1"/>
          </p:cNvSpPr>
          <p:nvPr>
            <p:ph type="dt" sz="half" idx="10"/>
          </p:nvPr>
        </p:nvSpPr>
        <p:spPr/>
        <p:txBody>
          <a:bodyPr/>
          <a:lstStyle/>
          <a:p>
            <a:fld id="{2B07AD07-903B-496D-B27C-75FC5726A193}" type="datetimeFigureOut">
              <a:rPr lang="ru-RU" smtClean="0"/>
              <a:t>22.01.2026</a:t>
            </a:fld>
            <a:endParaRPr lang="ru-RU"/>
          </a:p>
        </p:txBody>
      </p:sp>
      <p:sp>
        <p:nvSpPr>
          <p:cNvPr id="5" name="Footer Placeholder 4">
            <a:extLst>
              <a:ext uri="{FF2B5EF4-FFF2-40B4-BE49-F238E27FC236}">
                <a16:creationId xmlns:a16="http://schemas.microsoft.com/office/drawing/2014/main" id="{7F073FB1-0001-3CA8-8A6F-1C477F9907A9}"/>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75F3F2E9-54B2-647C-2E05-957637FFA8F0}"/>
              </a:ext>
            </a:extLst>
          </p:cNvPr>
          <p:cNvSpPr>
            <a:spLocks noGrp="1"/>
          </p:cNvSpPr>
          <p:nvPr>
            <p:ph type="sldNum" sz="quarter" idx="12"/>
          </p:nvPr>
        </p:nvSpPr>
        <p:spPr/>
        <p:txBody>
          <a:bodyPr/>
          <a:lstStyle/>
          <a:p>
            <a:fld id="{CF718B5F-E941-4BA4-A82A-8DD17FEBBD81}" type="slidenum">
              <a:rPr lang="ru-RU" smtClean="0"/>
              <a:t>‹#›</a:t>
            </a:fld>
            <a:endParaRPr lang="ru-RU"/>
          </a:p>
        </p:txBody>
      </p:sp>
    </p:spTree>
    <p:extLst>
      <p:ext uri="{BB962C8B-B14F-4D97-AF65-F5344CB8AC3E}">
        <p14:creationId xmlns:p14="http://schemas.microsoft.com/office/powerpoint/2010/main" val="12935928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5313C-2F74-C019-1208-3397A1E227A3}"/>
              </a:ext>
            </a:extLst>
          </p:cNvPr>
          <p:cNvSpPr>
            <a:spLocks noGrp="1"/>
          </p:cNvSpPr>
          <p:nvPr>
            <p:ph type="title"/>
          </p:nvPr>
        </p:nvSpPr>
        <p:spPr/>
        <p:txBody>
          <a:bodyPr/>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C08094A0-1459-131F-8762-D394600BE5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8930C12D-FA72-25FF-523E-7E47C1B6AC7B}"/>
              </a:ext>
            </a:extLst>
          </p:cNvPr>
          <p:cNvSpPr>
            <a:spLocks noGrp="1"/>
          </p:cNvSpPr>
          <p:nvPr>
            <p:ph type="dt" sz="half" idx="10"/>
          </p:nvPr>
        </p:nvSpPr>
        <p:spPr/>
        <p:txBody>
          <a:bodyPr/>
          <a:lstStyle/>
          <a:p>
            <a:fld id="{2B07AD07-903B-496D-B27C-75FC5726A193}" type="datetimeFigureOut">
              <a:rPr lang="ru-RU" smtClean="0"/>
              <a:t>22.01.2026</a:t>
            </a:fld>
            <a:endParaRPr lang="ru-RU"/>
          </a:p>
        </p:txBody>
      </p:sp>
      <p:sp>
        <p:nvSpPr>
          <p:cNvPr id="5" name="Footer Placeholder 4">
            <a:extLst>
              <a:ext uri="{FF2B5EF4-FFF2-40B4-BE49-F238E27FC236}">
                <a16:creationId xmlns:a16="http://schemas.microsoft.com/office/drawing/2014/main" id="{6F8B42DB-206E-D482-EEC4-E83B918BC16D}"/>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925BF4F8-4F00-B9EB-4FE8-EB8184C78371}"/>
              </a:ext>
            </a:extLst>
          </p:cNvPr>
          <p:cNvSpPr>
            <a:spLocks noGrp="1"/>
          </p:cNvSpPr>
          <p:nvPr>
            <p:ph type="sldNum" sz="quarter" idx="12"/>
          </p:nvPr>
        </p:nvSpPr>
        <p:spPr/>
        <p:txBody>
          <a:bodyPr/>
          <a:lstStyle/>
          <a:p>
            <a:fld id="{CF718B5F-E941-4BA4-A82A-8DD17FEBBD81}" type="slidenum">
              <a:rPr lang="ru-RU" smtClean="0"/>
              <a:t>‹#›</a:t>
            </a:fld>
            <a:endParaRPr lang="ru-RU"/>
          </a:p>
        </p:txBody>
      </p:sp>
    </p:spTree>
    <p:extLst>
      <p:ext uri="{BB962C8B-B14F-4D97-AF65-F5344CB8AC3E}">
        <p14:creationId xmlns:p14="http://schemas.microsoft.com/office/powerpoint/2010/main" val="20498943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F6FC1C-BC9C-2707-5287-53F5FC86282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23E0EE23-208D-348F-1080-769C9F3B01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6392EB4D-24D4-64F7-17AD-DF4B2B8241D2}"/>
              </a:ext>
            </a:extLst>
          </p:cNvPr>
          <p:cNvSpPr>
            <a:spLocks noGrp="1"/>
          </p:cNvSpPr>
          <p:nvPr>
            <p:ph type="dt" sz="half" idx="10"/>
          </p:nvPr>
        </p:nvSpPr>
        <p:spPr/>
        <p:txBody>
          <a:bodyPr/>
          <a:lstStyle/>
          <a:p>
            <a:fld id="{2B07AD07-903B-496D-B27C-75FC5726A193}" type="datetimeFigureOut">
              <a:rPr lang="ru-RU" smtClean="0"/>
              <a:t>22.01.2026</a:t>
            </a:fld>
            <a:endParaRPr lang="ru-RU"/>
          </a:p>
        </p:txBody>
      </p:sp>
      <p:sp>
        <p:nvSpPr>
          <p:cNvPr id="5" name="Footer Placeholder 4">
            <a:extLst>
              <a:ext uri="{FF2B5EF4-FFF2-40B4-BE49-F238E27FC236}">
                <a16:creationId xmlns:a16="http://schemas.microsoft.com/office/drawing/2014/main" id="{A3A0CA6E-3363-2185-2378-25298FA22711}"/>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3DAC606A-43A8-F6D8-C91F-84C07E2EF835}"/>
              </a:ext>
            </a:extLst>
          </p:cNvPr>
          <p:cNvSpPr>
            <a:spLocks noGrp="1"/>
          </p:cNvSpPr>
          <p:nvPr>
            <p:ph type="sldNum" sz="quarter" idx="12"/>
          </p:nvPr>
        </p:nvSpPr>
        <p:spPr/>
        <p:txBody>
          <a:bodyPr/>
          <a:lstStyle/>
          <a:p>
            <a:fld id="{CF718B5F-E941-4BA4-A82A-8DD17FEBBD81}" type="slidenum">
              <a:rPr lang="ru-RU" smtClean="0"/>
              <a:t>‹#›</a:t>
            </a:fld>
            <a:endParaRPr lang="ru-RU"/>
          </a:p>
        </p:txBody>
      </p:sp>
    </p:spTree>
    <p:extLst>
      <p:ext uri="{BB962C8B-B14F-4D97-AF65-F5344CB8AC3E}">
        <p14:creationId xmlns:p14="http://schemas.microsoft.com/office/powerpoint/2010/main" val="436206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AAFF4-BF59-4DA9-AC73-68BEE44B5A73}"/>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202C0320-AD2E-3F03-315F-0AA60903AD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95F34507-9391-ADA4-69EC-DAE31BBF044F}"/>
              </a:ext>
            </a:extLst>
          </p:cNvPr>
          <p:cNvSpPr>
            <a:spLocks noGrp="1"/>
          </p:cNvSpPr>
          <p:nvPr>
            <p:ph type="dt" sz="half" idx="10"/>
          </p:nvPr>
        </p:nvSpPr>
        <p:spPr/>
        <p:txBody>
          <a:bodyPr/>
          <a:lstStyle/>
          <a:p>
            <a:fld id="{2B07AD07-903B-496D-B27C-75FC5726A193}" type="datetimeFigureOut">
              <a:rPr lang="ru-RU" smtClean="0"/>
              <a:t>22.01.2026</a:t>
            </a:fld>
            <a:endParaRPr lang="ru-RU"/>
          </a:p>
        </p:txBody>
      </p:sp>
      <p:sp>
        <p:nvSpPr>
          <p:cNvPr id="5" name="Footer Placeholder 4">
            <a:extLst>
              <a:ext uri="{FF2B5EF4-FFF2-40B4-BE49-F238E27FC236}">
                <a16:creationId xmlns:a16="http://schemas.microsoft.com/office/drawing/2014/main" id="{70FCA89C-BD56-2158-2898-DF550C2F782A}"/>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E09A231A-C12C-E0CE-BA9B-C212210A9B0C}"/>
              </a:ext>
            </a:extLst>
          </p:cNvPr>
          <p:cNvSpPr>
            <a:spLocks noGrp="1"/>
          </p:cNvSpPr>
          <p:nvPr>
            <p:ph type="sldNum" sz="quarter" idx="12"/>
          </p:nvPr>
        </p:nvSpPr>
        <p:spPr/>
        <p:txBody>
          <a:bodyPr/>
          <a:lstStyle/>
          <a:p>
            <a:fld id="{CF718B5F-E941-4BA4-A82A-8DD17FEBBD81}" type="slidenum">
              <a:rPr lang="ru-RU" smtClean="0"/>
              <a:t>‹#›</a:t>
            </a:fld>
            <a:endParaRPr lang="ru-RU"/>
          </a:p>
        </p:txBody>
      </p:sp>
    </p:spTree>
    <p:extLst>
      <p:ext uri="{BB962C8B-B14F-4D97-AF65-F5344CB8AC3E}">
        <p14:creationId xmlns:p14="http://schemas.microsoft.com/office/powerpoint/2010/main" val="3770408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B5CA1-C149-B867-E6F3-BE394AC003D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RU"/>
          </a:p>
        </p:txBody>
      </p:sp>
      <p:sp>
        <p:nvSpPr>
          <p:cNvPr id="3" name="Text Placeholder 2">
            <a:extLst>
              <a:ext uri="{FF2B5EF4-FFF2-40B4-BE49-F238E27FC236}">
                <a16:creationId xmlns:a16="http://schemas.microsoft.com/office/drawing/2014/main" id="{0A4F6795-FAF0-C1CF-8848-75C802B62A8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D2E1679-1795-0B7F-F145-DC691B9C6C09}"/>
              </a:ext>
            </a:extLst>
          </p:cNvPr>
          <p:cNvSpPr>
            <a:spLocks noGrp="1"/>
          </p:cNvSpPr>
          <p:nvPr>
            <p:ph type="dt" sz="half" idx="10"/>
          </p:nvPr>
        </p:nvSpPr>
        <p:spPr/>
        <p:txBody>
          <a:bodyPr/>
          <a:lstStyle/>
          <a:p>
            <a:fld id="{2B07AD07-903B-496D-B27C-75FC5726A193}" type="datetimeFigureOut">
              <a:rPr lang="ru-RU" smtClean="0"/>
              <a:t>22.01.2026</a:t>
            </a:fld>
            <a:endParaRPr lang="ru-RU"/>
          </a:p>
        </p:txBody>
      </p:sp>
      <p:sp>
        <p:nvSpPr>
          <p:cNvPr id="5" name="Footer Placeholder 4">
            <a:extLst>
              <a:ext uri="{FF2B5EF4-FFF2-40B4-BE49-F238E27FC236}">
                <a16:creationId xmlns:a16="http://schemas.microsoft.com/office/drawing/2014/main" id="{8405F07D-5D59-733A-AFF8-CCA32938AC23}"/>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E8DE1FC0-89A7-72FD-E292-4069BC5D4AA2}"/>
              </a:ext>
            </a:extLst>
          </p:cNvPr>
          <p:cNvSpPr>
            <a:spLocks noGrp="1"/>
          </p:cNvSpPr>
          <p:nvPr>
            <p:ph type="sldNum" sz="quarter" idx="12"/>
          </p:nvPr>
        </p:nvSpPr>
        <p:spPr/>
        <p:txBody>
          <a:bodyPr/>
          <a:lstStyle/>
          <a:p>
            <a:fld id="{CF718B5F-E941-4BA4-A82A-8DD17FEBBD81}" type="slidenum">
              <a:rPr lang="ru-RU" smtClean="0"/>
              <a:t>‹#›</a:t>
            </a:fld>
            <a:endParaRPr lang="ru-RU"/>
          </a:p>
        </p:txBody>
      </p:sp>
    </p:spTree>
    <p:extLst>
      <p:ext uri="{BB962C8B-B14F-4D97-AF65-F5344CB8AC3E}">
        <p14:creationId xmlns:p14="http://schemas.microsoft.com/office/powerpoint/2010/main" val="2354131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EC56F-2E3E-EBD8-E1C5-550422F22FF6}"/>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72B9E6FE-4736-01A2-3A19-0AB77C01F5A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a:extLst>
              <a:ext uri="{FF2B5EF4-FFF2-40B4-BE49-F238E27FC236}">
                <a16:creationId xmlns:a16="http://schemas.microsoft.com/office/drawing/2014/main" id="{D680275E-FED1-9635-E08D-B9DDA6D741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a:extLst>
              <a:ext uri="{FF2B5EF4-FFF2-40B4-BE49-F238E27FC236}">
                <a16:creationId xmlns:a16="http://schemas.microsoft.com/office/drawing/2014/main" id="{4D677466-070F-1C19-4273-AF59BDE9FC16}"/>
              </a:ext>
            </a:extLst>
          </p:cNvPr>
          <p:cNvSpPr>
            <a:spLocks noGrp="1"/>
          </p:cNvSpPr>
          <p:nvPr>
            <p:ph type="dt" sz="half" idx="10"/>
          </p:nvPr>
        </p:nvSpPr>
        <p:spPr/>
        <p:txBody>
          <a:bodyPr/>
          <a:lstStyle/>
          <a:p>
            <a:fld id="{2B07AD07-903B-496D-B27C-75FC5726A193}" type="datetimeFigureOut">
              <a:rPr lang="ru-RU" smtClean="0"/>
              <a:t>22.01.2026</a:t>
            </a:fld>
            <a:endParaRPr lang="ru-RU"/>
          </a:p>
        </p:txBody>
      </p:sp>
      <p:sp>
        <p:nvSpPr>
          <p:cNvPr id="6" name="Footer Placeholder 5">
            <a:extLst>
              <a:ext uri="{FF2B5EF4-FFF2-40B4-BE49-F238E27FC236}">
                <a16:creationId xmlns:a16="http://schemas.microsoft.com/office/drawing/2014/main" id="{51040C33-1CF0-655C-B1C6-E87910E2455E}"/>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CD0D68AA-D568-9B10-2EC1-FD9106B53911}"/>
              </a:ext>
            </a:extLst>
          </p:cNvPr>
          <p:cNvSpPr>
            <a:spLocks noGrp="1"/>
          </p:cNvSpPr>
          <p:nvPr>
            <p:ph type="sldNum" sz="quarter" idx="12"/>
          </p:nvPr>
        </p:nvSpPr>
        <p:spPr/>
        <p:txBody>
          <a:bodyPr/>
          <a:lstStyle/>
          <a:p>
            <a:fld id="{CF718B5F-E941-4BA4-A82A-8DD17FEBBD81}" type="slidenum">
              <a:rPr lang="ru-RU" smtClean="0"/>
              <a:t>‹#›</a:t>
            </a:fld>
            <a:endParaRPr lang="ru-RU"/>
          </a:p>
        </p:txBody>
      </p:sp>
    </p:spTree>
    <p:extLst>
      <p:ext uri="{BB962C8B-B14F-4D97-AF65-F5344CB8AC3E}">
        <p14:creationId xmlns:p14="http://schemas.microsoft.com/office/powerpoint/2010/main" val="2784246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21AF6-7630-6F7D-ABAA-942887C31B64}"/>
              </a:ext>
            </a:extLst>
          </p:cNvPr>
          <p:cNvSpPr>
            <a:spLocks noGrp="1"/>
          </p:cNvSpPr>
          <p:nvPr>
            <p:ph type="title"/>
          </p:nvPr>
        </p:nvSpPr>
        <p:spPr>
          <a:xfrm>
            <a:off x="839788" y="365125"/>
            <a:ext cx="10515600" cy="1325563"/>
          </a:xfrm>
        </p:spPr>
        <p:txBody>
          <a:bodyPr/>
          <a:lstStyle/>
          <a:p>
            <a:r>
              <a:rPr lang="en-US"/>
              <a:t>Click to edit Master title style</a:t>
            </a:r>
            <a:endParaRPr lang="ru-RU"/>
          </a:p>
        </p:txBody>
      </p:sp>
      <p:sp>
        <p:nvSpPr>
          <p:cNvPr id="3" name="Text Placeholder 2">
            <a:extLst>
              <a:ext uri="{FF2B5EF4-FFF2-40B4-BE49-F238E27FC236}">
                <a16:creationId xmlns:a16="http://schemas.microsoft.com/office/drawing/2014/main" id="{1C29259E-D87B-9A3B-B5D1-917931F65D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74C44-5505-BB85-4BA4-8C29542206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a:extLst>
              <a:ext uri="{FF2B5EF4-FFF2-40B4-BE49-F238E27FC236}">
                <a16:creationId xmlns:a16="http://schemas.microsoft.com/office/drawing/2014/main" id="{F605A779-1F7F-1471-ECB9-72FD49B61D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F0E525-0A16-A689-0404-94C11886A9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a:extLst>
              <a:ext uri="{FF2B5EF4-FFF2-40B4-BE49-F238E27FC236}">
                <a16:creationId xmlns:a16="http://schemas.microsoft.com/office/drawing/2014/main" id="{D18D84AB-DEC5-8135-AF1C-A212531E0DE5}"/>
              </a:ext>
            </a:extLst>
          </p:cNvPr>
          <p:cNvSpPr>
            <a:spLocks noGrp="1"/>
          </p:cNvSpPr>
          <p:nvPr>
            <p:ph type="dt" sz="half" idx="10"/>
          </p:nvPr>
        </p:nvSpPr>
        <p:spPr/>
        <p:txBody>
          <a:bodyPr/>
          <a:lstStyle/>
          <a:p>
            <a:fld id="{2B07AD07-903B-496D-B27C-75FC5726A193}" type="datetimeFigureOut">
              <a:rPr lang="ru-RU" smtClean="0"/>
              <a:t>22.01.2026</a:t>
            </a:fld>
            <a:endParaRPr lang="ru-RU"/>
          </a:p>
        </p:txBody>
      </p:sp>
      <p:sp>
        <p:nvSpPr>
          <p:cNvPr id="8" name="Footer Placeholder 7">
            <a:extLst>
              <a:ext uri="{FF2B5EF4-FFF2-40B4-BE49-F238E27FC236}">
                <a16:creationId xmlns:a16="http://schemas.microsoft.com/office/drawing/2014/main" id="{0D1E7A01-F03C-47C9-EC3F-933679CAAB54}"/>
              </a:ext>
            </a:extLst>
          </p:cNvPr>
          <p:cNvSpPr>
            <a:spLocks noGrp="1"/>
          </p:cNvSpPr>
          <p:nvPr>
            <p:ph type="ftr" sz="quarter" idx="11"/>
          </p:nvPr>
        </p:nvSpPr>
        <p:spPr/>
        <p:txBody>
          <a:bodyPr/>
          <a:lstStyle/>
          <a:p>
            <a:endParaRPr lang="ru-RU"/>
          </a:p>
        </p:txBody>
      </p:sp>
      <p:sp>
        <p:nvSpPr>
          <p:cNvPr id="9" name="Slide Number Placeholder 8">
            <a:extLst>
              <a:ext uri="{FF2B5EF4-FFF2-40B4-BE49-F238E27FC236}">
                <a16:creationId xmlns:a16="http://schemas.microsoft.com/office/drawing/2014/main" id="{0ADE37C8-D87D-8862-BB32-6F6AE066D778}"/>
              </a:ext>
            </a:extLst>
          </p:cNvPr>
          <p:cNvSpPr>
            <a:spLocks noGrp="1"/>
          </p:cNvSpPr>
          <p:nvPr>
            <p:ph type="sldNum" sz="quarter" idx="12"/>
          </p:nvPr>
        </p:nvSpPr>
        <p:spPr/>
        <p:txBody>
          <a:bodyPr/>
          <a:lstStyle/>
          <a:p>
            <a:fld id="{CF718B5F-E941-4BA4-A82A-8DD17FEBBD81}" type="slidenum">
              <a:rPr lang="ru-RU" smtClean="0"/>
              <a:t>‹#›</a:t>
            </a:fld>
            <a:endParaRPr lang="ru-RU"/>
          </a:p>
        </p:txBody>
      </p:sp>
    </p:spTree>
    <p:extLst>
      <p:ext uri="{BB962C8B-B14F-4D97-AF65-F5344CB8AC3E}">
        <p14:creationId xmlns:p14="http://schemas.microsoft.com/office/powerpoint/2010/main" val="3090928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42A42-DDB8-B39E-4769-22A1B527719A}"/>
              </a:ext>
            </a:extLst>
          </p:cNvPr>
          <p:cNvSpPr>
            <a:spLocks noGrp="1"/>
          </p:cNvSpPr>
          <p:nvPr>
            <p:ph type="title"/>
          </p:nvPr>
        </p:nvSpPr>
        <p:spPr/>
        <p:txBody>
          <a:bodyPr/>
          <a:lstStyle/>
          <a:p>
            <a:r>
              <a:rPr lang="en-US"/>
              <a:t>Click to edit Master title style</a:t>
            </a:r>
            <a:endParaRPr lang="ru-RU"/>
          </a:p>
        </p:txBody>
      </p:sp>
      <p:sp>
        <p:nvSpPr>
          <p:cNvPr id="3" name="Date Placeholder 2">
            <a:extLst>
              <a:ext uri="{FF2B5EF4-FFF2-40B4-BE49-F238E27FC236}">
                <a16:creationId xmlns:a16="http://schemas.microsoft.com/office/drawing/2014/main" id="{4809FC45-1687-5F0A-63D7-93F293B2E68B}"/>
              </a:ext>
            </a:extLst>
          </p:cNvPr>
          <p:cNvSpPr>
            <a:spLocks noGrp="1"/>
          </p:cNvSpPr>
          <p:nvPr>
            <p:ph type="dt" sz="half" idx="10"/>
          </p:nvPr>
        </p:nvSpPr>
        <p:spPr/>
        <p:txBody>
          <a:bodyPr/>
          <a:lstStyle/>
          <a:p>
            <a:fld id="{2B07AD07-903B-496D-B27C-75FC5726A193}" type="datetimeFigureOut">
              <a:rPr lang="ru-RU" smtClean="0"/>
              <a:t>22.01.2026</a:t>
            </a:fld>
            <a:endParaRPr lang="ru-RU"/>
          </a:p>
        </p:txBody>
      </p:sp>
      <p:sp>
        <p:nvSpPr>
          <p:cNvPr id="4" name="Footer Placeholder 3">
            <a:extLst>
              <a:ext uri="{FF2B5EF4-FFF2-40B4-BE49-F238E27FC236}">
                <a16:creationId xmlns:a16="http://schemas.microsoft.com/office/drawing/2014/main" id="{51801150-E1D6-D056-1189-A94A70205ACF}"/>
              </a:ext>
            </a:extLst>
          </p:cNvPr>
          <p:cNvSpPr>
            <a:spLocks noGrp="1"/>
          </p:cNvSpPr>
          <p:nvPr>
            <p:ph type="ftr" sz="quarter" idx="11"/>
          </p:nvPr>
        </p:nvSpPr>
        <p:spPr/>
        <p:txBody>
          <a:bodyPr/>
          <a:lstStyle/>
          <a:p>
            <a:endParaRPr lang="ru-RU"/>
          </a:p>
        </p:txBody>
      </p:sp>
      <p:sp>
        <p:nvSpPr>
          <p:cNvPr id="5" name="Slide Number Placeholder 4">
            <a:extLst>
              <a:ext uri="{FF2B5EF4-FFF2-40B4-BE49-F238E27FC236}">
                <a16:creationId xmlns:a16="http://schemas.microsoft.com/office/drawing/2014/main" id="{17D79773-D005-DAF2-F809-44C546E1A5D9}"/>
              </a:ext>
            </a:extLst>
          </p:cNvPr>
          <p:cNvSpPr>
            <a:spLocks noGrp="1"/>
          </p:cNvSpPr>
          <p:nvPr>
            <p:ph type="sldNum" sz="quarter" idx="12"/>
          </p:nvPr>
        </p:nvSpPr>
        <p:spPr/>
        <p:txBody>
          <a:bodyPr/>
          <a:lstStyle/>
          <a:p>
            <a:fld id="{CF718B5F-E941-4BA4-A82A-8DD17FEBBD81}" type="slidenum">
              <a:rPr lang="ru-RU" smtClean="0"/>
              <a:t>‹#›</a:t>
            </a:fld>
            <a:endParaRPr lang="ru-RU"/>
          </a:p>
        </p:txBody>
      </p:sp>
    </p:spTree>
    <p:extLst>
      <p:ext uri="{BB962C8B-B14F-4D97-AF65-F5344CB8AC3E}">
        <p14:creationId xmlns:p14="http://schemas.microsoft.com/office/powerpoint/2010/main" val="2450928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791DF3-2CE5-21A5-C802-2031312C3ABC}"/>
              </a:ext>
            </a:extLst>
          </p:cNvPr>
          <p:cNvSpPr>
            <a:spLocks noGrp="1"/>
          </p:cNvSpPr>
          <p:nvPr>
            <p:ph type="dt" sz="half" idx="10"/>
          </p:nvPr>
        </p:nvSpPr>
        <p:spPr/>
        <p:txBody>
          <a:bodyPr/>
          <a:lstStyle/>
          <a:p>
            <a:fld id="{2B07AD07-903B-496D-B27C-75FC5726A193}" type="datetimeFigureOut">
              <a:rPr lang="ru-RU" smtClean="0"/>
              <a:t>22.01.2026</a:t>
            </a:fld>
            <a:endParaRPr lang="ru-RU"/>
          </a:p>
        </p:txBody>
      </p:sp>
      <p:sp>
        <p:nvSpPr>
          <p:cNvPr id="3" name="Footer Placeholder 2">
            <a:extLst>
              <a:ext uri="{FF2B5EF4-FFF2-40B4-BE49-F238E27FC236}">
                <a16:creationId xmlns:a16="http://schemas.microsoft.com/office/drawing/2014/main" id="{3FC6655A-B896-B7A4-C6C2-8EEC15FAF262}"/>
              </a:ext>
            </a:extLst>
          </p:cNvPr>
          <p:cNvSpPr>
            <a:spLocks noGrp="1"/>
          </p:cNvSpPr>
          <p:nvPr>
            <p:ph type="ftr" sz="quarter" idx="11"/>
          </p:nvPr>
        </p:nvSpPr>
        <p:spPr/>
        <p:txBody>
          <a:bodyPr/>
          <a:lstStyle/>
          <a:p>
            <a:endParaRPr lang="ru-RU"/>
          </a:p>
        </p:txBody>
      </p:sp>
      <p:sp>
        <p:nvSpPr>
          <p:cNvPr id="4" name="Slide Number Placeholder 3">
            <a:extLst>
              <a:ext uri="{FF2B5EF4-FFF2-40B4-BE49-F238E27FC236}">
                <a16:creationId xmlns:a16="http://schemas.microsoft.com/office/drawing/2014/main" id="{405B6B56-07BB-C389-3A97-4F364EAC1138}"/>
              </a:ext>
            </a:extLst>
          </p:cNvPr>
          <p:cNvSpPr>
            <a:spLocks noGrp="1"/>
          </p:cNvSpPr>
          <p:nvPr>
            <p:ph type="sldNum" sz="quarter" idx="12"/>
          </p:nvPr>
        </p:nvSpPr>
        <p:spPr/>
        <p:txBody>
          <a:bodyPr/>
          <a:lstStyle/>
          <a:p>
            <a:fld id="{CF718B5F-E941-4BA4-A82A-8DD17FEBBD81}" type="slidenum">
              <a:rPr lang="ru-RU" smtClean="0"/>
              <a:t>‹#›</a:t>
            </a:fld>
            <a:endParaRPr lang="ru-RU"/>
          </a:p>
        </p:txBody>
      </p:sp>
    </p:spTree>
    <p:extLst>
      <p:ext uri="{BB962C8B-B14F-4D97-AF65-F5344CB8AC3E}">
        <p14:creationId xmlns:p14="http://schemas.microsoft.com/office/powerpoint/2010/main" val="3849272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3A903-8B52-9E62-7AC5-C939D9AF2D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Content Placeholder 2">
            <a:extLst>
              <a:ext uri="{FF2B5EF4-FFF2-40B4-BE49-F238E27FC236}">
                <a16:creationId xmlns:a16="http://schemas.microsoft.com/office/drawing/2014/main" id="{FF43C003-765F-399E-96F8-ED1137E3FC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a:extLst>
              <a:ext uri="{FF2B5EF4-FFF2-40B4-BE49-F238E27FC236}">
                <a16:creationId xmlns:a16="http://schemas.microsoft.com/office/drawing/2014/main" id="{F0E467B6-8305-CD6E-6AB2-28A2EC5927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41946E-B50F-F3F2-123A-A621F403100F}"/>
              </a:ext>
            </a:extLst>
          </p:cNvPr>
          <p:cNvSpPr>
            <a:spLocks noGrp="1"/>
          </p:cNvSpPr>
          <p:nvPr>
            <p:ph type="dt" sz="half" idx="10"/>
          </p:nvPr>
        </p:nvSpPr>
        <p:spPr/>
        <p:txBody>
          <a:bodyPr/>
          <a:lstStyle/>
          <a:p>
            <a:fld id="{2B07AD07-903B-496D-B27C-75FC5726A193}" type="datetimeFigureOut">
              <a:rPr lang="ru-RU" smtClean="0"/>
              <a:t>22.01.2026</a:t>
            </a:fld>
            <a:endParaRPr lang="ru-RU"/>
          </a:p>
        </p:txBody>
      </p:sp>
      <p:sp>
        <p:nvSpPr>
          <p:cNvPr id="6" name="Footer Placeholder 5">
            <a:extLst>
              <a:ext uri="{FF2B5EF4-FFF2-40B4-BE49-F238E27FC236}">
                <a16:creationId xmlns:a16="http://schemas.microsoft.com/office/drawing/2014/main" id="{AEAD39EA-9CA0-123F-ADC7-C2E7D5E17C0D}"/>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1BC2D6DE-7D3E-621F-5B64-3C0C0CD90BDD}"/>
              </a:ext>
            </a:extLst>
          </p:cNvPr>
          <p:cNvSpPr>
            <a:spLocks noGrp="1"/>
          </p:cNvSpPr>
          <p:nvPr>
            <p:ph type="sldNum" sz="quarter" idx="12"/>
          </p:nvPr>
        </p:nvSpPr>
        <p:spPr/>
        <p:txBody>
          <a:bodyPr/>
          <a:lstStyle/>
          <a:p>
            <a:fld id="{CF718B5F-E941-4BA4-A82A-8DD17FEBBD81}" type="slidenum">
              <a:rPr lang="ru-RU" smtClean="0"/>
              <a:t>‹#›</a:t>
            </a:fld>
            <a:endParaRPr lang="ru-RU"/>
          </a:p>
        </p:txBody>
      </p:sp>
    </p:spTree>
    <p:extLst>
      <p:ext uri="{BB962C8B-B14F-4D97-AF65-F5344CB8AC3E}">
        <p14:creationId xmlns:p14="http://schemas.microsoft.com/office/powerpoint/2010/main" val="2637887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C2726-CF64-6BEE-2E51-29D2C3AC42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Picture Placeholder 2">
            <a:extLst>
              <a:ext uri="{FF2B5EF4-FFF2-40B4-BE49-F238E27FC236}">
                <a16:creationId xmlns:a16="http://schemas.microsoft.com/office/drawing/2014/main" id="{09E1CB3D-6DE3-050D-ED45-3F67D616FD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a:extLst>
              <a:ext uri="{FF2B5EF4-FFF2-40B4-BE49-F238E27FC236}">
                <a16:creationId xmlns:a16="http://schemas.microsoft.com/office/drawing/2014/main" id="{C103A080-00C4-22A2-92E3-FA859D4656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826817-A369-6E46-5907-2C2FF91BFC97}"/>
              </a:ext>
            </a:extLst>
          </p:cNvPr>
          <p:cNvSpPr>
            <a:spLocks noGrp="1"/>
          </p:cNvSpPr>
          <p:nvPr>
            <p:ph type="dt" sz="half" idx="10"/>
          </p:nvPr>
        </p:nvSpPr>
        <p:spPr/>
        <p:txBody>
          <a:bodyPr/>
          <a:lstStyle/>
          <a:p>
            <a:fld id="{2B07AD07-903B-496D-B27C-75FC5726A193}" type="datetimeFigureOut">
              <a:rPr lang="ru-RU" smtClean="0"/>
              <a:t>22.01.2026</a:t>
            </a:fld>
            <a:endParaRPr lang="ru-RU"/>
          </a:p>
        </p:txBody>
      </p:sp>
      <p:sp>
        <p:nvSpPr>
          <p:cNvPr id="6" name="Footer Placeholder 5">
            <a:extLst>
              <a:ext uri="{FF2B5EF4-FFF2-40B4-BE49-F238E27FC236}">
                <a16:creationId xmlns:a16="http://schemas.microsoft.com/office/drawing/2014/main" id="{1DD873D8-C24B-940C-C154-F3849C6F7B1A}"/>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7EA10250-F8BE-A494-5C11-49F2D802D23E}"/>
              </a:ext>
            </a:extLst>
          </p:cNvPr>
          <p:cNvSpPr>
            <a:spLocks noGrp="1"/>
          </p:cNvSpPr>
          <p:nvPr>
            <p:ph type="sldNum" sz="quarter" idx="12"/>
          </p:nvPr>
        </p:nvSpPr>
        <p:spPr/>
        <p:txBody>
          <a:bodyPr/>
          <a:lstStyle/>
          <a:p>
            <a:fld id="{CF718B5F-E941-4BA4-A82A-8DD17FEBBD81}" type="slidenum">
              <a:rPr lang="ru-RU" smtClean="0"/>
              <a:t>‹#›</a:t>
            </a:fld>
            <a:endParaRPr lang="ru-RU"/>
          </a:p>
        </p:txBody>
      </p:sp>
    </p:spTree>
    <p:extLst>
      <p:ext uri="{BB962C8B-B14F-4D97-AF65-F5344CB8AC3E}">
        <p14:creationId xmlns:p14="http://schemas.microsoft.com/office/powerpoint/2010/main" val="9849189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F7B8EB-17C1-522C-FE61-D4D0E6ED43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a:extLst>
              <a:ext uri="{FF2B5EF4-FFF2-40B4-BE49-F238E27FC236}">
                <a16:creationId xmlns:a16="http://schemas.microsoft.com/office/drawing/2014/main" id="{34E3B656-56B2-0B1B-43DC-5B38F3FB66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FDC212C4-4D5D-9B68-7303-9A64CCA982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B07AD07-903B-496D-B27C-75FC5726A193}" type="datetimeFigureOut">
              <a:rPr lang="ru-RU" smtClean="0"/>
              <a:t>22.01.2026</a:t>
            </a:fld>
            <a:endParaRPr lang="ru-RU"/>
          </a:p>
        </p:txBody>
      </p:sp>
      <p:sp>
        <p:nvSpPr>
          <p:cNvPr id="5" name="Footer Placeholder 4">
            <a:extLst>
              <a:ext uri="{FF2B5EF4-FFF2-40B4-BE49-F238E27FC236}">
                <a16:creationId xmlns:a16="http://schemas.microsoft.com/office/drawing/2014/main" id="{D330B43D-D9B9-4860-7D07-EC89BEC3CC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ru-RU"/>
          </a:p>
        </p:txBody>
      </p:sp>
      <p:sp>
        <p:nvSpPr>
          <p:cNvPr id="6" name="Slide Number Placeholder 5">
            <a:extLst>
              <a:ext uri="{FF2B5EF4-FFF2-40B4-BE49-F238E27FC236}">
                <a16:creationId xmlns:a16="http://schemas.microsoft.com/office/drawing/2014/main" id="{7CDF1ED7-F99A-E03E-C75A-D5C6F65E02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F718B5F-E941-4BA4-A82A-8DD17FEBBD81}" type="slidenum">
              <a:rPr lang="ru-RU" smtClean="0"/>
              <a:t>‹#›</a:t>
            </a:fld>
            <a:endParaRPr lang="ru-RU"/>
          </a:p>
        </p:txBody>
      </p:sp>
    </p:spTree>
    <p:extLst>
      <p:ext uri="{BB962C8B-B14F-4D97-AF65-F5344CB8AC3E}">
        <p14:creationId xmlns:p14="http://schemas.microsoft.com/office/powerpoint/2010/main" val="18560775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api/posts?sort=created_at&amp;order=desc" TargetMode="Externa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xml"/><Relationship Id="rId5" Type="http://schemas.openxmlformats.org/officeDocument/2006/relationships/image" Target="../media/image126.png"/><Relationship Id="rId4" Type="http://schemas.openxmlformats.org/officeDocument/2006/relationships/image" Target="../media/image12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api/posts?author_id=3&amp;status=published" TargetMode="Externa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1.xml"/><Relationship Id="rId4" Type="http://schemas.openxmlformats.org/officeDocument/2006/relationships/image" Target="../media/image176.png"/></Relationships>
</file>

<file path=ppt/slides/_rels/slide149.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1.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s>
</file>

<file path=ppt/slides/_rels/slide16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4.png"/><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194.png"/><Relationship Id="rId1" Type="http://schemas.openxmlformats.org/officeDocument/2006/relationships/slideLayout" Target="../slideLayouts/slideLayout1.xml"/><Relationship Id="rId4" Type="http://schemas.openxmlformats.org/officeDocument/2006/relationships/image" Target="../media/image202.png"/></Relationships>
</file>

<file path=ppt/slides/_rels/slide17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203.png"/><Relationship Id="rId1" Type="http://schemas.openxmlformats.org/officeDocument/2006/relationships/slideLayout" Target="../slideLayouts/slideLayout1.xml"/><Relationship Id="rId4" Type="http://schemas.openxmlformats.org/officeDocument/2006/relationships/image" Target="../media/image204.png"/></Relationships>
</file>

<file path=ppt/slides/_rels/slide17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205.png"/><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1.xml"/><Relationship Id="rId4" Type="http://schemas.openxmlformats.org/officeDocument/2006/relationships/image" Target="../media/image213.png"/></Relationships>
</file>

<file path=ppt/slides/_rels/slide179.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hyperlink" Target="http://laravelapi.test/docs/api" TargetMode="External"/><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hyperlink" Target="http://laravelapi.test/api/v1/prompt-generations?page=2" TargetMode="External"/><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hyperlink" Target="http://laravelapi.test/api/v1/prompt-generations?per_page=50" TargetMode="External"/><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2" Type="http://schemas.openxmlformats.org/officeDocument/2006/relationships/hyperlink" Target="http://laravelapi.test/api/v1/prompt-generations?per_page=50&amp;page=1" TargetMode="External"/><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hyperlink" Target="http://laravelapi.test/api/v1/prompt-generations?per_page=50&amp;page=1&amp;search=city" TargetMode="External"/><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hyperlink" Target="http://laravelapi.test/api/v1/prompt-generations?per_page=50&amp;page=1&amp;search=city&amp;mime=image/jpeg"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28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9.png"/><Relationship Id="rId1" Type="http://schemas.openxmlformats.org/officeDocument/2006/relationships/slideLayout" Target="../slideLayouts/slideLayout1.xml"/><Relationship Id="rId4" Type="http://schemas.openxmlformats.org/officeDocument/2006/relationships/image" Target="../media/image291.png"/></Relationships>
</file>

<file path=ppt/slides/_rels/slide244.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image" Target="../media/image293.png"/><Relationship Id="rId1" Type="http://schemas.openxmlformats.org/officeDocument/2006/relationships/slideLayout" Target="../slideLayouts/slideLayout1.xml"/><Relationship Id="rId4" Type="http://schemas.openxmlformats.org/officeDocument/2006/relationships/image" Target="../media/image295.png"/></Relationships>
</file>

<file path=ppt/slides/_rels/slide246.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image" Target="../media/image296.png"/><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image" Target="../media/image298.png"/><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00.png"/><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1.xml"/></Relationships>
</file>

<file path=ppt/slides/_rels/slide252.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1.xml"/></Relationships>
</file>

<file path=ppt/slides/_rels/slide256.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1.xml"/></Relationships>
</file>

<file path=ppt/slides/_rels/slide257.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1.xml"/></Relationships>
</file>

<file path=ppt/slides/_rels/slide258.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2" Type="http://schemas.openxmlformats.org/officeDocument/2006/relationships/image" Target="../media/image313.png"/><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laravelapi.test/api/v1/posts/1" TargetMode="Externa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7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5770554"/>
          </a:xfrm>
          <a:prstGeom prst="rect">
            <a:avLst/>
          </a:prstGeom>
          <a:noFill/>
        </p:spPr>
        <p:txBody>
          <a:bodyPr wrap="square">
            <a:spAutoFit/>
          </a:bodyPr>
          <a:lstStyle/>
          <a:p>
            <a:r>
              <a:rPr lang="en-US" sz="1400"/>
              <a:t>Laravel API üçün URL və Adlandırma Qaydaları</a:t>
            </a:r>
            <a:br>
              <a:rPr lang="az-Latn-AZ" sz="1400"/>
            </a:br>
            <a:br>
              <a:rPr lang="az-Latn-AZ" sz="1400"/>
            </a:br>
            <a:r>
              <a:rPr lang="az-Latn-AZ" sz="1400"/>
              <a:t>1) URL-lərdə kiçik hərflər və snake_case (user_profile) və ya kebab-case (user-profile) istifadə edin. </a:t>
            </a:r>
          </a:p>
          <a:p>
            <a:endParaRPr lang="az-Latn-AZ" sz="1400"/>
          </a:p>
          <a:p>
            <a:r>
              <a:rPr lang="az-Latn-AZ" sz="1400"/>
              <a:t>Çünki:</a:t>
            </a:r>
          </a:p>
          <a:p>
            <a:pPr marL="285750" indent="-285750">
              <a:buFont typeface="Arial" panose="020B0604020202020204" pitchFamily="34" charset="0"/>
              <a:buChar char="•"/>
            </a:pPr>
            <a:r>
              <a:rPr lang="en-US" sz="1400"/>
              <a:t>Kodun oxunaqlılığını artırır</a:t>
            </a:r>
          </a:p>
          <a:p>
            <a:pPr marL="285750" indent="-285750">
              <a:buFont typeface="Arial" panose="020B0604020202020204" pitchFamily="34" charset="0"/>
              <a:buChar char="•"/>
            </a:pPr>
            <a:r>
              <a:rPr lang="en-US" sz="1400"/>
              <a:t>Səhvlərin qarşısını alır</a:t>
            </a:r>
          </a:p>
          <a:p>
            <a:pPr marL="285750" indent="-285750">
              <a:buFont typeface="Arial" panose="020B0604020202020204" pitchFamily="34" charset="0"/>
              <a:buChar char="•"/>
            </a:pPr>
            <a:r>
              <a:rPr lang="en-US" sz="1400"/>
              <a:t>Bütün API boyunca eyni üslub istifadə edildikdə idarəsi daha asan olur</a:t>
            </a:r>
            <a:endParaRPr lang="az-Latn-AZ" sz="1400"/>
          </a:p>
          <a:p>
            <a:endParaRPr lang="az-Latn-AZ" sz="1400"/>
          </a:p>
          <a:p>
            <a:r>
              <a:rPr lang="az-Latn-AZ" sz="1400"/>
              <a:t>2) </a:t>
            </a:r>
            <a:r>
              <a:rPr lang="en-US" sz="1400"/>
              <a:t>URL-lərdə feil (verb) istifadə etməyin</a:t>
            </a:r>
            <a:r>
              <a:rPr lang="az-Latn-AZ" sz="1400"/>
              <a:t>. Məsələn:</a:t>
            </a:r>
          </a:p>
          <a:p>
            <a:pPr>
              <a:lnSpc>
                <a:spcPct val="150000"/>
              </a:lnSpc>
            </a:pPr>
            <a:r>
              <a:rPr lang="az-Latn-AZ" sz="1400"/>
              <a:t>❌ /api/getUser</a:t>
            </a:r>
          </a:p>
          <a:p>
            <a:pPr>
              <a:lnSpc>
                <a:spcPct val="150000"/>
              </a:lnSpc>
            </a:pPr>
            <a:r>
              <a:rPr lang="az-Latn-AZ" sz="1400"/>
              <a:t>✅ /api/users/{id}</a:t>
            </a:r>
            <a:br>
              <a:rPr lang="az-Latn-AZ" sz="1400"/>
            </a:br>
            <a:br>
              <a:rPr lang="az-Latn-AZ" sz="1400"/>
            </a:br>
            <a:r>
              <a:rPr lang="az-Latn-AZ" sz="1400"/>
              <a:t>3) Həmişə cəm (plural) isimlərdən istifadə edin. </a:t>
            </a:r>
            <a:r>
              <a:rPr lang="en-US" sz="1400"/>
              <a:t>Məsələn:</a:t>
            </a:r>
            <a:br>
              <a:rPr lang="az-Latn-AZ" sz="1400"/>
            </a:br>
            <a:r>
              <a:rPr lang="fi-FI" sz="1400"/>
              <a:t>❌ /api/user/1</a:t>
            </a:r>
            <a:endParaRPr lang="az-Latn-AZ" sz="1400"/>
          </a:p>
          <a:p>
            <a:pPr>
              <a:lnSpc>
                <a:spcPct val="150000"/>
              </a:lnSpc>
            </a:pPr>
            <a:r>
              <a:rPr lang="fi-FI" sz="1400"/>
              <a:t>✅ /api/users/1</a:t>
            </a:r>
          </a:p>
          <a:p>
            <a:pPr>
              <a:lnSpc>
                <a:spcPct val="150000"/>
              </a:lnSpc>
            </a:pPr>
            <a:br>
              <a:rPr lang="az-Latn-AZ" sz="1400"/>
            </a:br>
            <a:r>
              <a:rPr lang="en-US" sz="1400"/>
              <a:t>4) Aydın yollar yaradın. Məsələn:</a:t>
            </a:r>
            <a:br>
              <a:rPr lang="en-US" sz="1400"/>
            </a:br>
            <a:r>
              <a:rPr lang="en-US" sz="1400" b="1"/>
              <a:t>/api/users/{id}/posts </a:t>
            </a:r>
            <a:r>
              <a:rPr lang="en-US" sz="1400"/>
              <a:t>	         → bu URL göstərir ki, müəyyən istifadəçinin postlarıdır</a:t>
            </a:r>
          </a:p>
          <a:p>
            <a:pPr>
              <a:lnSpc>
                <a:spcPct val="150000"/>
              </a:lnSpc>
            </a:pPr>
            <a:r>
              <a:rPr lang="en-US" sz="1400" b="1"/>
              <a:t>/api/posts/{id}/comments  </a:t>
            </a:r>
            <a:r>
              <a:rPr lang="en-US" sz="1400"/>
              <a:t>→ bu URL göstərir ki, müəyyən postun şərhləridir</a:t>
            </a:r>
            <a:br>
              <a:rPr lang="en-US" sz="1400"/>
            </a:br>
            <a:endParaRPr lang="ru-RU" sz="1400"/>
          </a:p>
        </p:txBody>
      </p:sp>
      <p:pic>
        <p:nvPicPr>
          <p:cNvPr id="7" name="Picture 6" descr="A screenshot of a computer&#10;&#10;AI-generated content may be incorrect.">
            <a:extLst>
              <a:ext uri="{FF2B5EF4-FFF2-40B4-BE49-F238E27FC236}">
                <a16:creationId xmlns:a16="http://schemas.microsoft.com/office/drawing/2014/main" id="{B36B2127-FACC-F275-B901-63C4F3EC41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6412" y="2100992"/>
            <a:ext cx="4944308" cy="46554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144210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862322"/>
          </a:xfrm>
          <a:prstGeom prst="rect">
            <a:avLst/>
          </a:prstGeom>
          <a:noFill/>
        </p:spPr>
        <p:txBody>
          <a:bodyPr wrap="square">
            <a:spAutoFit/>
          </a:bodyPr>
          <a:lstStyle/>
          <a:p>
            <a:r>
              <a:rPr lang="en-US"/>
              <a:t>Sorting (Sıralama)</a:t>
            </a:r>
            <a:endParaRPr lang="az-Latn-AZ"/>
          </a:p>
          <a:p>
            <a:endParaRPr lang="az-Latn-AZ"/>
          </a:p>
          <a:p>
            <a:r>
              <a:rPr lang="en-US"/>
              <a:t>Məlumatın hansı qaydada gələcəyini client özü seçsi</a:t>
            </a:r>
            <a:r>
              <a:rPr lang="az-Latn-AZ"/>
              <a:t>r</a:t>
            </a:r>
            <a:r>
              <a:rPr lang="en-US"/>
              <a:t>.</a:t>
            </a:r>
            <a:r>
              <a:rPr lang="az-Latn-AZ"/>
              <a:t> Məsələn: </a:t>
            </a:r>
            <a:r>
              <a:rPr lang="az-Latn-AZ">
                <a:hlinkClick r:id="rId2"/>
              </a:rPr>
              <a:t>http://api/posts?sort=created_at&amp;order=desc</a:t>
            </a:r>
            <a:endParaRPr lang="az-Latn-AZ"/>
          </a:p>
          <a:p>
            <a:endParaRPr lang="az-Latn-AZ"/>
          </a:p>
          <a:p>
            <a:r>
              <a:rPr lang="az-Latn-AZ"/>
              <a:t>Mənası:</a:t>
            </a:r>
          </a:p>
          <a:p>
            <a:pPr marL="742950" lvl="1" indent="-285750">
              <a:lnSpc>
                <a:spcPct val="150000"/>
              </a:lnSpc>
              <a:buFont typeface="Arial" panose="020B0604020202020204" pitchFamily="34" charset="0"/>
              <a:buChar char="•"/>
            </a:pPr>
            <a:r>
              <a:rPr lang="az-Latn-AZ" b="1"/>
              <a:t>sort=created_at </a:t>
            </a:r>
            <a:r>
              <a:rPr lang="az-Latn-AZ"/>
              <a:t>→ yaradılma tarixinə görə</a:t>
            </a:r>
          </a:p>
          <a:p>
            <a:pPr marL="742950" lvl="1" indent="-285750">
              <a:lnSpc>
                <a:spcPct val="150000"/>
              </a:lnSpc>
              <a:buFont typeface="Arial" panose="020B0604020202020204" pitchFamily="34" charset="0"/>
              <a:buChar char="•"/>
            </a:pPr>
            <a:r>
              <a:rPr lang="az-Latn-AZ" b="1"/>
              <a:t>order=desc </a:t>
            </a:r>
            <a:r>
              <a:rPr lang="az-Latn-AZ"/>
              <a:t>→ yenidən köhnəyə</a:t>
            </a:r>
          </a:p>
          <a:p>
            <a:endParaRPr lang="az-Latn-AZ"/>
          </a:p>
          <a:p>
            <a:endParaRPr lang="az-Latn-AZ"/>
          </a:p>
        </p:txBody>
      </p:sp>
      <p:pic>
        <p:nvPicPr>
          <p:cNvPr id="2" name="Picture 1">
            <a:extLst>
              <a:ext uri="{FF2B5EF4-FFF2-40B4-BE49-F238E27FC236}">
                <a16:creationId xmlns:a16="http://schemas.microsoft.com/office/drawing/2014/main" id="{CEEA133A-FA8C-B5F2-608F-FC992D7A99E3}"/>
              </a:ext>
            </a:extLst>
          </p:cNvPr>
          <p:cNvPicPr>
            <a:picLocks noChangeAspect="1"/>
          </p:cNvPicPr>
          <p:nvPr/>
        </p:nvPicPr>
        <p:blipFill>
          <a:blip r:embed="rId3"/>
          <a:stretch>
            <a:fillRect/>
          </a:stretch>
        </p:blipFill>
        <p:spPr>
          <a:xfrm>
            <a:off x="6807422" y="2438400"/>
            <a:ext cx="5384578" cy="4419600"/>
          </a:xfrm>
          <a:prstGeom prst="rect">
            <a:avLst/>
          </a:prstGeom>
        </p:spPr>
      </p:pic>
    </p:spTree>
    <p:extLst>
      <p:ext uri="{BB962C8B-B14F-4D97-AF65-F5344CB8AC3E}">
        <p14:creationId xmlns:p14="http://schemas.microsoft.com/office/powerpoint/2010/main" val="13643407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Nəticə.</a:t>
            </a:r>
            <a:endParaRPr lang="ru-RU"/>
          </a:p>
        </p:txBody>
      </p:sp>
      <p:pic>
        <p:nvPicPr>
          <p:cNvPr id="3" name="Picture 2">
            <a:extLst>
              <a:ext uri="{FF2B5EF4-FFF2-40B4-BE49-F238E27FC236}">
                <a16:creationId xmlns:a16="http://schemas.microsoft.com/office/drawing/2014/main" id="{79F439E5-6600-57B7-DEE1-7B03E7FC1DA4}"/>
              </a:ext>
            </a:extLst>
          </p:cNvPr>
          <p:cNvPicPr>
            <a:picLocks noChangeAspect="1"/>
          </p:cNvPicPr>
          <p:nvPr/>
        </p:nvPicPr>
        <p:blipFill>
          <a:blip r:embed="rId2"/>
          <a:stretch>
            <a:fillRect/>
          </a:stretch>
        </p:blipFill>
        <p:spPr>
          <a:xfrm>
            <a:off x="0" y="1142505"/>
            <a:ext cx="4991533" cy="5715495"/>
          </a:xfrm>
          <a:prstGeom prst="rect">
            <a:avLst/>
          </a:prstGeom>
        </p:spPr>
      </p:pic>
      <p:pic>
        <p:nvPicPr>
          <p:cNvPr id="6" name="Picture 5">
            <a:extLst>
              <a:ext uri="{FF2B5EF4-FFF2-40B4-BE49-F238E27FC236}">
                <a16:creationId xmlns:a16="http://schemas.microsoft.com/office/drawing/2014/main" id="{9F5E8ADD-D974-8366-FFC5-C1B3BB6CAB6A}"/>
              </a:ext>
            </a:extLst>
          </p:cNvPr>
          <p:cNvPicPr>
            <a:picLocks noChangeAspect="1"/>
          </p:cNvPicPr>
          <p:nvPr/>
        </p:nvPicPr>
        <p:blipFill>
          <a:blip r:embed="rId3"/>
          <a:stretch>
            <a:fillRect/>
          </a:stretch>
        </p:blipFill>
        <p:spPr>
          <a:xfrm>
            <a:off x="5504916" y="0"/>
            <a:ext cx="6687084" cy="6858000"/>
          </a:xfrm>
          <a:prstGeom prst="rect">
            <a:avLst/>
          </a:prstGeom>
        </p:spPr>
      </p:pic>
    </p:spTree>
    <p:extLst>
      <p:ext uri="{BB962C8B-B14F-4D97-AF65-F5344CB8AC3E}">
        <p14:creationId xmlns:p14="http://schemas.microsoft.com/office/powerpoint/2010/main" val="339719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938992"/>
          </a:xfrm>
          <a:prstGeom prst="rect">
            <a:avLst/>
          </a:prstGeom>
          <a:noFill/>
        </p:spPr>
        <p:txBody>
          <a:bodyPr wrap="square">
            <a:spAutoFit/>
          </a:bodyPr>
          <a:lstStyle/>
          <a:p>
            <a:r>
              <a:rPr lang="en-US" sz="1200"/>
              <a:t>Birinci yazılışda (</a:t>
            </a:r>
            <a:r>
              <a:rPr lang="en-US" sz="1200" b="1">
                <a:solidFill>
                  <a:srgbClr val="FF0000"/>
                </a:solidFill>
              </a:rPr>
              <a:t>response()-&gt;json(...)</a:t>
            </a:r>
            <a:r>
              <a:rPr lang="en-US" sz="1200"/>
              <a:t>) </a:t>
            </a:r>
            <a:r>
              <a:rPr lang="az-Latn-AZ" sz="1200"/>
              <a:t>biz</a:t>
            </a:r>
            <a:r>
              <a:rPr lang="en-US" sz="1200"/>
              <a:t> Resource-u manual JSON-a çeviri</a:t>
            </a:r>
            <a:r>
              <a:rPr lang="az-Latn-AZ" sz="1200"/>
              <a:t>rik</a:t>
            </a:r>
            <a:r>
              <a:rPr lang="en-US" sz="1200"/>
              <a:t>, buna görə data wrapper olmur.</a:t>
            </a:r>
            <a:endParaRPr lang="az-Latn-AZ" sz="1200"/>
          </a:p>
          <a:p>
            <a:endParaRPr lang="az-Latn-AZ" sz="1200"/>
          </a:p>
          <a:p>
            <a:r>
              <a:rPr lang="en-US" sz="1200"/>
              <a:t>İkinci yazılışda</a:t>
            </a:r>
            <a:r>
              <a:rPr lang="az-Latn-AZ" sz="1200"/>
              <a:t> </a:t>
            </a:r>
            <a:r>
              <a:rPr lang="en-US" sz="1200"/>
              <a:t>isə (</a:t>
            </a:r>
            <a:r>
              <a:rPr lang="en-US" sz="1200" b="1">
                <a:solidFill>
                  <a:srgbClr val="FF0000"/>
                </a:solidFill>
              </a:rPr>
              <a:t>return new PostResource($post)</a:t>
            </a:r>
            <a:r>
              <a:rPr lang="en-US" sz="1200"/>
              <a:t>)</a:t>
            </a:r>
            <a:r>
              <a:rPr lang="az-Latn-AZ" sz="1200"/>
              <a:t>,</a:t>
            </a:r>
            <a:r>
              <a:rPr lang="en-US" sz="1200"/>
              <a:t> </a:t>
            </a:r>
            <a:r>
              <a:rPr lang="en-US" sz="1200" i="1"/>
              <a:t>Laravel Resource response </a:t>
            </a:r>
            <a:r>
              <a:rPr lang="en-US" sz="1200"/>
              <a:t>mexanizmini avtomatik işə salır və nəticəni standart olaraq data wrapper ilə qaytarır.</a:t>
            </a:r>
            <a:endParaRPr lang="az-Latn-AZ" sz="1200"/>
          </a:p>
          <a:p>
            <a:endParaRPr lang="en-US" sz="1200"/>
          </a:p>
          <a:p>
            <a:r>
              <a:rPr lang="en-US" sz="1200"/>
              <a:t>İkinci </a:t>
            </a:r>
            <a:r>
              <a:rPr lang="az-Latn-AZ" sz="1200"/>
              <a:t>yazılışdakı kimi r</a:t>
            </a:r>
            <a:r>
              <a:rPr lang="en-US" sz="1200"/>
              <a:t>esource-u birbaşa qaytarmaq </a:t>
            </a:r>
            <a:r>
              <a:rPr lang="en-US" sz="1200" b="1"/>
              <a:t>HTTP content negotiation</a:t>
            </a:r>
            <a:r>
              <a:rPr lang="en-US" sz="1200"/>
              <a:t>, </a:t>
            </a:r>
            <a:r>
              <a:rPr lang="en-US" sz="1200" b="1"/>
              <a:t>status code </a:t>
            </a:r>
            <a:r>
              <a:rPr lang="en-US" sz="1200"/>
              <a:t>və </a:t>
            </a:r>
            <a:r>
              <a:rPr lang="en-US" sz="1200" b="1"/>
              <a:t>future extensibility </a:t>
            </a:r>
            <a:r>
              <a:rPr lang="en-US" sz="1200"/>
              <a:t>baxımından daha düzgündür.</a:t>
            </a:r>
            <a:r>
              <a:rPr lang="az-Latn-AZ" sz="1200"/>
              <a:t> Bu terminlər haqqında növbəti slaydda.</a:t>
            </a:r>
          </a:p>
          <a:p>
            <a:endParaRPr lang="en-US" sz="1200"/>
          </a:p>
          <a:p>
            <a:r>
              <a:rPr lang="en-US" sz="1200"/>
              <a:t>İkinci üsul Laravel-in tövsiyə etdiyi (best practice) və daha professional yanaşmadır.</a:t>
            </a:r>
            <a:endParaRPr lang="az-Latn-AZ" sz="1200"/>
          </a:p>
          <a:p>
            <a:endParaRPr lang="en-US" sz="1200"/>
          </a:p>
          <a:p>
            <a:r>
              <a:rPr lang="en-US" sz="1200"/>
              <a:t>Birinci üsul yalnız xüsusi JSON strukturu tələb olunduqda məqsədəuyğundur.</a:t>
            </a:r>
            <a:endParaRPr lang="ru-RU" sz="1200"/>
          </a:p>
        </p:txBody>
      </p:sp>
      <p:grpSp>
        <p:nvGrpSpPr>
          <p:cNvPr id="14" name="Group 13">
            <a:extLst>
              <a:ext uri="{FF2B5EF4-FFF2-40B4-BE49-F238E27FC236}">
                <a16:creationId xmlns:a16="http://schemas.microsoft.com/office/drawing/2014/main" id="{A1D33AFA-672D-54B9-3964-43C60274FA0A}"/>
              </a:ext>
            </a:extLst>
          </p:cNvPr>
          <p:cNvGrpSpPr/>
          <p:nvPr/>
        </p:nvGrpSpPr>
        <p:grpSpPr>
          <a:xfrm>
            <a:off x="0" y="2093855"/>
            <a:ext cx="6916696" cy="4764144"/>
            <a:chOff x="0" y="2093855"/>
            <a:chExt cx="6916696" cy="4764144"/>
          </a:xfrm>
        </p:grpSpPr>
        <p:pic>
          <p:nvPicPr>
            <p:cNvPr id="3" name="Picture 2">
              <a:extLst>
                <a:ext uri="{FF2B5EF4-FFF2-40B4-BE49-F238E27FC236}">
                  <a16:creationId xmlns:a16="http://schemas.microsoft.com/office/drawing/2014/main" id="{9D3E6250-D86C-F01A-E4A1-C370400ABC27}"/>
                </a:ext>
              </a:extLst>
            </p:cNvPr>
            <p:cNvPicPr>
              <a:picLocks noChangeAspect="1"/>
            </p:cNvPicPr>
            <p:nvPr/>
          </p:nvPicPr>
          <p:blipFill>
            <a:blip r:embed="rId2"/>
            <a:stretch>
              <a:fillRect/>
            </a:stretch>
          </p:blipFill>
          <p:spPr>
            <a:xfrm>
              <a:off x="0" y="2093855"/>
              <a:ext cx="6916696" cy="1516413"/>
            </a:xfrm>
            <a:prstGeom prst="rect">
              <a:avLst/>
            </a:prstGeom>
          </p:spPr>
        </p:pic>
        <p:pic>
          <p:nvPicPr>
            <p:cNvPr id="10" name="Picture 9">
              <a:extLst>
                <a:ext uri="{FF2B5EF4-FFF2-40B4-BE49-F238E27FC236}">
                  <a16:creationId xmlns:a16="http://schemas.microsoft.com/office/drawing/2014/main" id="{0478DEB0-97AC-9EF4-F175-DE450C3E68AD}"/>
                </a:ext>
              </a:extLst>
            </p:cNvPr>
            <p:cNvPicPr>
              <a:picLocks noChangeAspect="1"/>
            </p:cNvPicPr>
            <p:nvPr/>
          </p:nvPicPr>
          <p:blipFill>
            <a:blip r:embed="rId3"/>
            <a:stretch>
              <a:fillRect/>
            </a:stretch>
          </p:blipFill>
          <p:spPr>
            <a:xfrm>
              <a:off x="0" y="4005938"/>
              <a:ext cx="6916696" cy="2852061"/>
            </a:xfrm>
            <a:prstGeom prst="rect">
              <a:avLst/>
            </a:prstGeom>
          </p:spPr>
        </p:pic>
        <p:sp>
          <p:nvSpPr>
            <p:cNvPr id="11" name="Arrow: Down 10">
              <a:extLst>
                <a:ext uri="{FF2B5EF4-FFF2-40B4-BE49-F238E27FC236}">
                  <a16:creationId xmlns:a16="http://schemas.microsoft.com/office/drawing/2014/main" id="{0913751E-06E5-E470-F0F9-49BF843C6743}"/>
                </a:ext>
              </a:extLst>
            </p:cNvPr>
            <p:cNvSpPr/>
            <p:nvPr/>
          </p:nvSpPr>
          <p:spPr>
            <a:xfrm>
              <a:off x="3200400" y="3718560"/>
              <a:ext cx="182880" cy="172720"/>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ru-RU"/>
            </a:p>
          </p:txBody>
        </p:sp>
      </p:grpSp>
      <p:grpSp>
        <p:nvGrpSpPr>
          <p:cNvPr id="13" name="Group 12">
            <a:extLst>
              <a:ext uri="{FF2B5EF4-FFF2-40B4-BE49-F238E27FC236}">
                <a16:creationId xmlns:a16="http://schemas.microsoft.com/office/drawing/2014/main" id="{179651DB-B770-BA92-51AB-7A167104A244}"/>
              </a:ext>
            </a:extLst>
          </p:cNvPr>
          <p:cNvGrpSpPr/>
          <p:nvPr/>
        </p:nvGrpSpPr>
        <p:grpSpPr>
          <a:xfrm>
            <a:off x="7074108" y="2093854"/>
            <a:ext cx="5117892" cy="4764146"/>
            <a:chOff x="7074108" y="2093854"/>
            <a:chExt cx="5117892" cy="4764146"/>
          </a:xfrm>
        </p:grpSpPr>
        <p:pic>
          <p:nvPicPr>
            <p:cNvPr id="6" name="Picture 5">
              <a:extLst>
                <a:ext uri="{FF2B5EF4-FFF2-40B4-BE49-F238E27FC236}">
                  <a16:creationId xmlns:a16="http://schemas.microsoft.com/office/drawing/2014/main" id="{368D903C-D7C8-F231-E390-AC40DCC7B846}"/>
                </a:ext>
              </a:extLst>
            </p:cNvPr>
            <p:cNvPicPr>
              <a:picLocks noChangeAspect="1"/>
            </p:cNvPicPr>
            <p:nvPr/>
          </p:nvPicPr>
          <p:blipFill>
            <a:blip r:embed="rId4"/>
            <a:stretch>
              <a:fillRect/>
            </a:stretch>
          </p:blipFill>
          <p:spPr>
            <a:xfrm>
              <a:off x="7074108" y="2093854"/>
              <a:ext cx="5117892" cy="1516413"/>
            </a:xfrm>
            <a:prstGeom prst="rect">
              <a:avLst/>
            </a:prstGeom>
          </p:spPr>
        </p:pic>
        <p:pic>
          <p:nvPicPr>
            <p:cNvPr id="8" name="Picture 7">
              <a:extLst>
                <a:ext uri="{FF2B5EF4-FFF2-40B4-BE49-F238E27FC236}">
                  <a16:creationId xmlns:a16="http://schemas.microsoft.com/office/drawing/2014/main" id="{BD9F6098-7FF9-7B59-0AEC-083E692C3379}"/>
                </a:ext>
              </a:extLst>
            </p:cNvPr>
            <p:cNvPicPr>
              <a:picLocks noChangeAspect="1"/>
            </p:cNvPicPr>
            <p:nvPr/>
          </p:nvPicPr>
          <p:blipFill>
            <a:blip r:embed="rId5"/>
            <a:stretch>
              <a:fillRect/>
            </a:stretch>
          </p:blipFill>
          <p:spPr>
            <a:xfrm>
              <a:off x="7074108" y="4005939"/>
              <a:ext cx="5117892" cy="2852061"/>
            </a:xfrm>
            <a:prstGeom prst="rect">
              <a:avLst/>
            </a:prstGeom>
          </p:spPr>
        </p:pic>
        <p:sp>
          <p:nvSpPr>
            <p:cNvPr id="12" name="Arrow: Down 11">
              <a:extLst>
                <a:ext uri="{FF2B5EF4-FFF2-40B4-BE49-F238E27FC236}">
                  <a16:creationId xmlns:a16="http://schemas.microsoft.com/office/drawing/2014/main" id="{3697DFA6-8DCB-12A2-5508-97743B9DE414}"/>
                </a:ext>
              </a:extLst>
            </p:cNvPr>
            <p:cNvSpPr/>
            <p:nvPr/>
          </p:nvSpPr>
          <p:spPr>
            <a:xfrm>
              <a:off x="9794240" y="3718560"/>
              <a:ext cx="182880" cy="172720"/>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23677752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4801314"/>
          </a:xfrm>
          <a:prstGeom prst="rect">
            <a:avLst/>
          </a:prstGeom>
          <a:noFill/>
        </p:spPr>
        <p:txBody>
          <a:bodyPr wrap="square">
            <a:spAutoFit/>
          </a:bodyPr>
          <a:lstStyle/>
          <a:p>
            <a:r>
              <a:rPr lang="en-US"/>
              <a:t>İndi terminləri sadə dildə izah edim:</a:t>
            </a:r>
          </a:p>
          <a:p>
            <a:endParaRPr lang="en-US"/>
          </a:p>
          <a:p>
            <a:r>
              <a:rPr lang="en-US" b="1"/>
              <a:t>HTTP content negotiation </a:t>
            </a:r>
            <a:r>
              <a:rPr lang="en-US"/>
              <a:t>→ Laravel özü qərar verir ki, cavab JSON, JSON:API və ya başqa formatda olsun (Accept header-ə görə).</a:t>
            </a:r>
          </a:p>
          <a:p>
            <a:endParaRPr lang="en-US"/>
          </a:p>
          <a:p>
            <a:r>
              <a:rPr lang="en-US" b="1"/>
              <a:t>Status code </a:t>
            </a:r>
            <a:r>
              <a:rPr lang="en-US"/>
              <a:t>→ Resource birbaşa qaytarılanda Laravel status kodlarını (200, 201, 404) daha düzgün idarə edir, sonradan rahat dəyişmək olur.</a:t>
            </a:r>
          </a:p>
          <a:p>
            <a:endParaRPr lang="en-US"/>
          </a:p>
          <a:p>
            <a:r>
              <a:rPr lang="en-US" b="1"/>
              <a:t>Future extensibility </a:t>
            </a:r>
            <a:r>
              <a:rPr lang="en-US"/>
              <a:t>→ Gələcəkdə </a:t>
            </a:r>
            <a:r>
              <a:rPr lang="en-US" b="1"/>
              <a:t>with(), additional(), meta, links </a:t>
            </a:r>
            <a:r>
              <a:rPr lang="en-US"/>
              <a:t>kimi əlavə məlumatlar əlavə etmək çox asan olur.</a:t>
            </a:r>
          </a:p>
          <a:p>
            <a:endParaRPr lang="az-Latn-AZ"/>
          </a:p>
          <a:p>
            <a:endParaRPr lang="az-Latn-AZ"/>
          </a:p>
          <a:p>
            <a:endParaRPr lang="en-US"/>
          </a:p>
          <a:p>
            <a:r>
              <a:rPr lang="en-US" b="1"/>
              <a:t>Qısası</a:t>
            </a:r>
            <a:r>
              <a:rPr lang="en-US"/>
              <a:t>:</a:t>
            </a:r>
            <a:r>
              <a:rPr lang="az-Latn-AZ"/>
              <a:t> </a:t>
            </a:r>
          </a:p>
          <a:p>
            <a:pPr marL="285750" indent="-285750">
              <a:lnSpc>
                <a:spcPct val="150000"/>
              </a:lnSpc>
              <a:buFont typeface="Wingdings" panose="05000000000000000000" pitchFamily="2" charset="2"/>
              <a:buChar char="q"/>
            </a:pPr>
            <a:r>
              <a:rPr lang="en-US" b="1"/>
              <a:t>new PostResource($post) </a:t>
            </a:r>
            <a:r>
              <a:rPr lang="en-US"/>
              <a:t>→ Laravel-in native, genişlənə bilən və professional API yolu</a:t>
            </a:r>
          </a:p>
          <a:p>
            <a:pPr marL="285750" indent="-285750">
              <a:lnSpc>
                <a:spcPct val="150000"/>
              </a:lnSpc>
              <a:buFont typeface="Wingdings" panose="05000000000000000000" pitchFamily="2" charset="2"/>
              <a:buChar char="q"/>
            </a:pPr>
            <a:r>
              <a:rPr lang="en-US" b="1"/>
              <a:t>response()-&gt;json(...) </a:t>
            </a:r>
            <a:r>
              <a:rPr lang="en-US"/>
              <a:t>→ manual, sadə və məhdud yanaşma</a:t>
            </a:r>
            <a:endParaRPr lang="az-Latn-AZ"/>
          </a:p>
          <a:p>
            <a:endParaRPr lang="ru-RU"/>
          </a:p>
        </p:txBody>
      </p:sp>
    </p:spTree>
    <p:extLst>
      <p:ext uri="{BB962C8B-B14F-4D97-AF65-F5344CB8AC3E}">
        <p14:creationId xmlns:p14="http://schemas.microsoft.com/office/powerpoint/2010/main" val="29714258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323439"/>
          </a:xfrm>
          <a:prstGeom prst="rect">
            <a:avLst/>
          </a:prstGeom>
          <a:noFill/>
        </p:spPr>
        <p:txBody>
          <a:bodyPr wrap="square">
            <a:spAutoFit/>
          </a:bodyPr>
          <a:lstStyle/>
          <a:p>
            <a:r>
              <a:rPr lang="az-Latn-AZ" sz="1600"/>
              <a:t>Əgər ikinci yazılışda olduğu kimi yazmaq ancaq </a:t>
            </a:r>
            <a:r>
              <a:rPr lang="az-Latn-AZ" sz="1600" b="1"/>
              <a:t>data wrapper</a:t>
            </a:r>
            <a:r>
              <a:rPr lang="az-Latn-AZ" sz="1600"/>
              <a:t>-ini deaktiv etmək istəyirsinizsə onda `</a:t>
            </a:r>
            <a:r>
              <a:rPr lang="az-Latn-AZ" sz="1600" b="1"/>
              <a:t>PostResource</a:t>
            </a:r>
            <a:r>
              <a:rPr lang="az-Latn-AZ" sz="1600"/>
              <a:t>` içində </a:t>
            </a:r>
            <a:r>
              <a:rPr lang="en-US" sz="1600" b="1"/>
              <a:t>$wrap </a:t>
            </a:r>
            <a:r>
              <a:rPr lang="az-Latn-AZ" sz="1600"/>
              <a:t>dəyişkəni yaradaraq ona </a:t>
            </a:r>
            <a:r>
              <a:rPr lang="az-Latn-AZ" sz="1600" b="1"/>
              <a:t>null</a:t>
            </a:r>
            <a:r>
              <a:rPr lang="az-Latn-AZ" sz="1600"/>
              <a:t> dəyərini verməlisiniz.</a:t>
            </a:r>
          </a:p>
          <a:p>
            <a:endParaRPr lang="az-Latn-AZ" sz="1600"/>
          </a:p>
          <a:p>
            <a:r>
              <a:rPr lang="en-US" sz="1600" b="1">
                <a:solidFill>
                  <a:srgbClr val="FF0000"/>
                </a:solidFill>
              </a:rPr>
              <a:t>public static $wrap = null; </a:t>
            </a:r>
            <a:r>
              <a:rPr lang="en-US" sz="1600"/>
              <a:t>Resource response-da avtomatik gələn </a:t>
            </a:r>
            <a:r>
              <a:rPr lang="en-US" sz="1600" b="1"/>
              <a:t>data wrapper</a:t>
            </a:r>
            <a:r>
              <a:rPr lang="en-US" sz="1600"/>
              <a:t>-ini </a:t>
            </a:r>
            <a:r>
              <a:rPr lang="en-US" sz="1600" i="1"/>
              <a:t>deaktiv</a:t>
            </a:r>
            <a:r>
              <a:rPr lang="en-US" sz="1600"/>
              <a:t> edir. Yəni </a:t>
            </a:r>
            <a:r>
              <a:rPr lang="en-US" sz="1600" b="1">
                <a:solidFill>
                  <a:srgbClr val="FF0000"/>
                </a:solidFill>
              </a:rPr>
              <a:t>new PostResource($post) </a:t>
            </a:r>
            <a:r>
              <a:rPr lang="en-US" sz="1600"/>
              <a:t>qaytarıldıqda JSON birbaşa obyekt kimi gəlir, data açarı olmur.</a:t>
            </a:r>
            <a:endParaRPr lang="ru-RU" sz="1600"/>
          </a:p>
        </p:txBody>
      </p:sp>
      <p:pic>
        <p:nvPicPr>
          <p:cNvPr id="3" name="Picture 2">
            <a:extLst>
              <a:ext uri="{FF2B5EF4-FFF2-40B4-BE49-F238E27FC236}">
                <a16:creationId xmlns:a16="http://schemas.microsoft.com/office/drawing/2014/main" id="{B9E26BA0-6B10-1C09-DE9F-7E5E58B77A37}"/>
              </a:ext>
            </a:extLst>
          </p:cNvPr>
          <p:cNvPicPr>
            <a:picLocks noChangeAspect="1"/>
          </p:cNvPicPr>
          <p:nvPr/>
        </p:nvPicPr>
        <p:blipFill>
          <a:blip r:embed="rId2"/>
          <a:stretch>
            <a:fillRect/>
          </a:stretch>
        </p:blipFill>
        <p:spPr>
          <a:xfrm>
            <a:off x="-1" y="1488627"/>
            <a:ext cx="8715375" cy="5040054"/>
          </a:xfrm>
          <a:prstGeom prst="rect">
            <a:avLst/>
          </a:prstGeom>
        </p:spPr>
      </p:pic>
      <p:pic>
        <p:nvPicPr>
          <p:cNvPr id="6" name="Picture 5">
            <a:extLst>
              <a:ext uri="{FF2B5EF4-FFF2-40B4-BE49-F238E27FC236}">
                <a16:creationId xmlns:a16="http://schemas.microsoft.com/office/drawing/2014/main" id="{101E3215-300B-E706-2235-F96EEC08744E}"/>
              </a:ext>
            </a:extLst>
          </p:cNvPr>
          <p:cNvPicPr>
            <a:picLocks noChangeAspect="1"/>
          </p:cNvPicPr>
          <p:nvPr/>
        </p:nvPicPr>
        <p:blipFill>
          <a:blip r:embed="rId3"/>
          <a:stretch>
            <a:fillRect/>
          </a:stretch>
        </p:blipFill>
        <p:spPr>
          <a:xfrm>
            <a:off x="9547631" y="3326078"/>
            <a:ext cx="2644369" cy="1196444"/>
          </a:xfrm>
          <a:prstGeom prst="rect">
            <a:avLst/>
          </a:prstGeom>
        </p:spPr>
      </p:pic>
    </p:spTree>
    <p:extLst>
      <p:ext uri="{BB962C8B-B14F-4D97-AF65-F5344CB8AC3E}">
        <p14:creationId xmlns:p14="http://schemas.microsoft.com/office/powerpoint/2010/main" val="35581857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031325"/>
          </a:xfrm>
          <a:prstGeom prst="rect">
            <a:avLst/>
          </a:prstGeom>
          <a:noFill/>
        </p:spPr>
        <p:txBody>
          <a:bodyPr wrap="square">
            <a:spAutoFit/>
          </a:bodyPr>
          <a:lstStyle/>
          <a:p>
            <a:r>
              <a:rPr lang="az-Latn-AZ"/>
              <a:t>Həmin </a:t>
            </a:r>
            <a:r>
              <a:rPr lang="en-US" sz="1800" b="1"/>
              <a:t>data wrapper</a:t>
            </a:r>
            <a:r>
              <a:rPr lang="en-US" sz="1800"/>
              <a:t>-ini </a:t>
            </a:r>
            <a:r>
              <a:rPr lang="en-US" sz="1800" i="1"/>
              <a:t>deaktiv</a:t>
            </a:r>
            <a:r>
              <a:rPr lang="en-US" sz="1800"/>
              <a:t> </a:t>
            </a:r>
            <a:r>
              <a:rPr lang="az-Latn-AZ" sz="1800"/>
              <a:t>edilməsi sadəcə bir resource (</a:t>
            </a:r>
            <a:r>
              <a:rPr lang="az-Latn-AZ" sz="1800" b="1"/>
              <a:t>PostResource</a:t>
            </a:r>
            <a:r>
              <a:rPr lang="az-Latn-AZ" sz="1800"/>
              <a:t>) üçündür. </a:t>
            </a:r>
          </a:p>
          <a:p>
            <a:endParaRPr lang="az-Latn-AZ"/>
          </a:p>
          <a:p>
            <a:r>
              <a:rPr lang="az-Latn-AZ" b="1">
                <a:solidFill>
                  <a:srgbClr val="0070C0"/>
                </a:solidFill>
              </a:rPr>
              <a:t>Global</a:t>
            </a:r>
            <a:r>
              <a:rPr lang="az-Latn-AZ"/>
              <a:t> şəkildə bütün resource –lar üçün </a:t>
            </a:r>
            <a:r>
              <a:rPr lang="en-US" sz="1800" b="1"/>
              <a:t>data wrapper</a:t>
            </a:r>
            <a:r>
              <a:rPr lang="en-US" sz="1800"/>
              <a:t>-ini </a:t>
            </a:r>
            <a:r>
              <a:rPr lang="en-US" sz="1800" i="1"/>
              <a:t>deaktiv</a:t>
            </a:r>
            <a:r>
              <a:rPr lang="en-US" sz="1800"/>
              <a:t> </a:t>
            </a:r>
            <a:r>
              <a:rPr lang="az-Latn-AZ" sz="1800"/>
              <a:t>etmək istəyirsinizsə, onda </a:t>
            </a:r>
            <a:r>
              <a:rPr lang="az-Latn-AZ" sz="1800" b="1">
                <a:solidFill>
                  <a:srgbClr val="FF0000"/>
                </a:solidFill>
              </a:rPr>
              <a:t>AppServiceProvider</a:t>
            </a:r>
            <a:r>
              <a:rPr lang="az-Latn-AZ" sz="1800"/>
              <a:t> faylında aşağıdakı kimi yaza bilərsiz:</a:t>
            </a:r>
            <a:endParaRPr lang="en-US" sz="1800"/>
          </a:p>
          <a:p>
            <a:endParaRPr lang="en-US"/>
          </a:p>
          <a:p>
            <a:endParaRPr lang="en-US"/>
          </a:p>
          <a:p>
            <a:endParaRPr lang="en-US"/>
          </a:p>
        </p:txBody>
      </p:sp>
      <p:pic>
        <p:nvPicPr>
          <p:cNvPr id="3" name="Picture 2">
            <a:extLst>
              <a:ext uri="{FF2B5EF4-FFF2-40B4-BE49-F238E27FC236}">
                <a16:creationId xmlns:a16="http://schemas.microsoft.com/office/drawing/2014/main" id="{F5FD5CDB-2D6D-6C44-DF33-9132FBE160B2}"/>
              </a:ext>
            </a:extLst>
          </p:cNvPr>
          <p:cNvPicPr>
            <a:picLocks noChangeAspect="1"/>
          </p:cNvPicPr>
          <p:nvPr/>
        </p:nvPicPr>
        <p:blipFill>
          <a:blip r:embed="rId2"/>
          <a:stretch>
            <a:fillRect/>
          </a:stretch>
        </p:blipFill>
        <p:spPr>
          <a:xfrm>
            <a:off x="3493688" y="1708633"/>
            <a:ext cx="5204624" cy="4816375"/>
          </a:xfrm>
          <a:prstGeom prst="rect">
            <a:avLst/>
          </a:prstGeom>
        </p:spPr>
      </p:pic>
    </p:spTree>
    <p:extLst>
      <p:ext uri="{BB962C8B-B14F-4D97-AF65-F5344CB8AC3E}">
        <p14:creationId xmlns:p14="http://schemas.microsoft.com/office/powerpoint/2010/main" val="98257123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Sonradan bu sətrləri kommentə aldım.</a:t>
            </a:r>
            <a:endParaRPr lang="ru-RU"/>
          </a:p>
        </p:txBody>
      </p:sp>
      <p:pic>
        <p:nvPicPr>
          <p:cNvPr id="3" name="Picture 2">
            <a:extLst>
              <a:ext uri="{FF2B5EF4-FFF2-40B4-BE49-F238E27FC236}">
                <a16:creationId xmlns:a16="http://schemas.microsoft.com/office/drawing/2014/main" id="{6E21DA0F-C978-A90E-1006-6691289A5DA1}"/>
              </a:ext>
            </a:extLst>
          </p:cNvPr>
          <p:cNvPicPr>
            <a:picLocks noChangeAspect="1"/>
          </p:cNvPicPr>
          <p:nvPr/>
        </p:nvPicPr>
        <p:blipFill>
          <a:blip r:embed="rId2"/>
          <a:stretch>
            <a:fillRect/>
          </a:stretch>
        </p:blipFill>
        <p:spPr>
          <a:xfrm>
            <a:off x="1546466" y="1203767"/>
            <a:ext cx="9099068" cy="4450466"/>
          </a:xfrm>
          <a:prstGeom prst="rect">
            <a:avLst/>
          </a:prstGeom>
        </p:spPr>
      </p:pic>
    </p:spTree>
    <p:extLst>
      <p:ext uri="{BB962C8B-B14F-4D97-AF65-F5344CB8AC3E}">
        <p14:creationId xmlns:p14="http://schemas.microsoft.com/office/powerpoint/2010/main" val="198278543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338846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923330"/>
          </a:xfrm>
          <a:prstGeom prst="rect">
            <a:avLst/>
          </a:prstGeom>
          <a:noFill/>
        </p:spPr>
        <p:txBody>
          <a:bodyPr wrap="square">
            <a:spAutoFit/>
          </a:bodyPr>
          <a:lstStyle/>
          <a:p>
            <a:r>
              <a:rPr lang="en-US"/>
              <a:t>Bu əmrlə Laravel üçün hazır giriş–qeydiyyat sistemi quraşdırılır. Yəni login, register, şifrəni unutdum kimi funksiyalar avtomatik əlavə olunur. Kodlar sadə və oxunaqlı olur, öyrənmək və dəyişmək asandır. Əsas məqsəd: auth-u sıfırdan yazmadan tez başlamaq.</a:t>
            </a:r>
            <a:endParaRPr lang="ru-RU"/>
          </a:p>
        </p:txBody>
      </p:sp>
      <p:pic>
        <p:nvPicPr>
          <p:cNvPr id="3" name="Picture 2">
            <a:extLst>
              <a:ext uri="{FF2B5EF4-FFF2-40B4-BE49-F238E27FC236}">
                <a16:creationId xmlns:a16="http://schemas.microsoft.com/office/drawing/2014/main" id="{FAC44953-BE9B-4665-5BBF-31EC76654B8E}"/>
              </a:ext>
            </a:extLst>
          </p:cNvPr>
          <p:cNvPicPr>
            <a:picLocks noChangeAspect="1"/>
          </p:cNvPicPr>
          <p:nvPr/>
        </p:nvPicPr>
        <p:blipFill>
          <a:blip r:embed="rId2"/>
          <a:stretch>
            <a:fillRect/>
          </a:stretch>
        </p:blipFill>
        <p:spPr>
          <a:xfrm>
            <a:off x="1481690" y="1733403"/>
            <a:ext cx="9228620" cy="3391194"/>
          </a:xfrm>
          <a:prstGeom prst="rect">
            <a:avLst/>
          </a:prstGeom>
        </p:spPr>
      </p:pic>
    </p:spTree>
    <p:extLst>
      <p:ext uri="{BB962C8B-B14F-4D97-AF65-F5344CB8AC3E}">
        <p14:creationId xmlns:p14="http://schemas.microsoft.com/office/powerpoint/2010/main" val="261337488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24E0F385-860E-2E6D-16CD-B04ACB329996}"/>
              </a:ext>
            </a:extLst>
          </p:cNvPr>
          <p:cNvPicPr>
            <a:picLocks noChangeAspect="1"/>
          </p:cNvPicPr>
          <p:nvPr/>
        </p:nvPicPr>
        <p:blipFill>
          <a:blip r:embed="rId2"/>
          <a:stretch>
            <a:fillRect/>
          </a:stretch>
        </p:blipFill>
        <p:spPr>
          <a:xfrm>
            <a:off x="757727" y="2175401"/>
            <a:ext cx="10676545" cy="2507197"/>
          </a:xfrm>
          <a:prstGeom prst="rect">
            <a:avLst/>
          </a:prstGeom>
        </p:spPr>
      </p:pic>
    </p:spTree>
    <p:extLst>
      <p:ext uri="{BB962C8B-B14F-4D97-AF65-F5344CB8AC3E}">
        <p14:creationId xmlns:p14="http://schemas.microsoft.com/office/powerpoint/2010/main" val="135973627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az-Latn-AZ"/>
              <a:t>Breeze və buna bənzər bəzi paketlər yüklənən zaman həmin paketlər bəzi faylları sıfırdan yazır. Məsələn APİ faylında əvvəl yazdığımız kodlar silindir. Ancaq GİT -ə hər dəfə push etdiyimiz üçün, keçmiş fayllardan bu kodları geri götürə bilərsiz.</a:t>
            </a:r>
            <a:endParaRPr lang="ru-RU"/>
          </a:p>
        </p:txBody>
      </p:sp>
      <p:pic>
        <p:nvPicPr>
          <p:cNvPr id="3" name="Picture 2">
            <a:extLst>
              <a:ext uri="{FF2B5EF4-FFF2-40B4-BE49-F238E27FC236}">
                <a16:creationId xmlns:a16="http://schemas.microsoft.com/office/drawing/2014/main" id="{9E7AAAEB-D9AF-B3A5-C5CF-F19B4D857E33}"/>
              </a:ext>
            </a:extLst>
          </p:cNvPr>
          <p:cNvPicPr>
            <a:picLocks noChangeAspect="1"/>
          </p:cNvPicPr>
          <p:nvPr/>
        </p:nvPicPr>
        <p:blipFill>
          <a:blip r:embed="rId2"/>
          <a:stretch>
            <a:fillRect/>
          </a:stretch>
        </p:blipFill>
        <p:spPr>
          <a:xfrm>
            <a:off x="0" y="1129681"/>
            <a:ext cx="10372725" cy="5388070"/>
          </a:xfrm>
          <a:prstGeom prst="rect">
            <a:avLst/>
          </a:prstGeom>
        </p:spPr>
      </p:pic>
    </p:spTree>
    <p:extLst>
      <p:ext uri="{BB962C8B-B14F-4D97-AF65-F5344CB8AC3E}">
        <p14:creationId xmlns:p14="http://schemas.microsoft.com/office/powerpoint/2010/main" val="104212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862322"/>
          </a:xfrm>
          <a:prstGeom prst="rect">
            <a:avLst/>
          </a:prstGeom>
          <a:noFill/>
        </p:spPr>
        <p:txBody>
          <a:bodyPr wrap="square">
            <a:spAutoFit/>
          </a:bodyPr>
          <a:lstStyle/>
          <a:p>
            <a:r>
              <a:rPr lang="en-US"/>
              <a:t>Filtering (Filtrləmə)</a:t>
            </a:r>
            <a:endParaRPr lang="az-Latn-AZ"/>
          </a:p>
          <a:p>
            <a:endParaRPr lang="az-Latn-AZ"/>
          </a:p>
          <a:p>
            <a:r>
              <a:rPr lang="en-US"/>
              <a:t>Lazımsız məlumatları yox, dəqiq axtarılanları almaq.</a:t>
            </a:r>
            <a:r>
              <a:rPr lang="az-Latn-AZ"/>
              <a:t> Məsələn: </a:t>
            </a:r>
            <a:r>
              <a:rPr lang="az-Latn-AZ">
                <a:hlinkClick r:id="rId2"/>
              </a:rPr>
              <a:t>http://api/posts?author_id=3&amp;status=published</a:t>
            </a:r>
            <a:endParaRPr lang="az-Latn-AZ"/>
          </a:p>
          <a:p>
            <a:endParaRPr lang="az-Latn-AZ"/>
          </a:p>
          <a:p>
            <a:r>
              <a:rPr lang="az-Latn-AZ"/>
              <a:t>Mənası:</a:t>
            </a:r>
          </a:p>
          <a:p>
            <a:pPr marL="742950" lvl="1" indent="-285750">
              <a:lnSpc>
                <a:spcPct val="150000"/>
              </a:lnSpc>
              <a:buFont typeface="Arial" panose="020B0604020202020204" pitchFamily="34" charset="0"/>
              <a:buChar char="•"/>
            </a:pPr>
            <a:r>
              <a:rPr lang="az-Latn-AZ" b="1"/>
              <a:t>author_id=3 </a:t>
            </a:r>
            <a:r>
              <a:rPr lang="az-Latn-AZ"/>
              <a:t>→ müəllifi 3 olan postlar</a:t>
            </a:r>
          </a:p>
          <a:p>
            <a:pPr marL="742950" lvl="1" indent="-285750">
              <a:lnSpc>
                <a:spcPct val="150000"/>
              </a:lnSpc>
              <a:buFont typeface="Arial" panose="020B0604020202020204" pitchFamily="34" charset="0"/>
              <a:buChar char="•"/>
            </a:pPr>
            <a:r>
              <a:rPr lang="az-Latn-AZ" b="1"/>
              <a:t>status=published </a:t>
            </a:r>
            <a:r>
              <a:rPr lang="az-Latn-AZ"/>
              <a:t>→ yalnız yayımlanmışlar</a:t>
            </a:r>
          </a:p>
          <a:p>
            <a:endParaRPr lang="az-Latn-AZ"/>
          </a:p>
          <a:p>
            <a:endParaRPr lang="az-Latn-AZ"/>
          </a:p>
        </p:txBody>
      </p:sp>
      <p:pic>
        <p:nvPicPr>
          <p:cNvPr id="2" name="Picture 1">
            <a:extLst>
              <a:ext uri="{FF2B5EF4-FFF2-40B4-BE49-F238E27FC236}">
                <a16:creationId xmlns:a16="http://schemas.microsoft.com/office/drawing/2014/main" id="{82DDBF80-3F6D-9EBE-17CA-5B313C00871A}"/>
              </a:ext>
            </a:extLst>
          </p:cNvPr>
          <p:cNvPicPr>
            <a:picLocks noChangeAspect="1"/>
          </p:cNvPicPr>
          <p:nvPr/>
        </p:nvPicPr>
        <p:blipFill>
          <a:blip r:embed="rId3"/>
          <a:stretch>
            <a:fillRect/>
          </a:stretch>
        </p:blipFill>
        <p:spPr>
          <a:xfrm>
            <a:off x="6807422" y="2438400"/>
            <a:ext cx="5384578" cy="4419600"/>
          </a:xfrm>
          <a:prstGeom prst="rect">
            <a:avLst/>
          </a:prstGeom>
        </p:spPr>
      </p:pic>
    </p:spTree>
    <p:extLst>
      <p:ext uri="{BB962C8B-B14F-4D97-AF65-F5344CB8AC3E}">
        <p14:creationId xmlns:p14="http://schemas.microsoft.com/office/powerpoint/2010/main" val="262335811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4508927"/>
          </a:xfrm>
          <a:prstGeom prst="rect">
            <a:avLst/>
          </a:prstGeom>
          <a:noFill/>
        </p:spPr>
        <p:txBody>
          <a:bodyPr wrap="square">
            <a:spAutoFit/>
          </a:bodyPr>
          <a:lstStyle/>
          <a:p>
            <a:r>
              <a:rPr lang="en-US" sz="1600"/>
              <a:t>web.php ilə api.php fərqi</a:t>
            </a:r>
          </a:p>
          <a:p>
            <a:pPr marL="742950" lvl="1" indent="-285750">
              <a:lnSpc>
                <a:spcPct val="150000"/>
              </a:lnSpc>
              <a:buFont typeface="Wingdings" panose="05000000000000000000" pitchFamily="2" charset="2"/>
              <a:buChar char="q"/>
            </a:pPr>
            <a:r>
              <a:rPr lang="en-US" sz="1600" b="1"/>
              <a:t>web.php </a:t>
            </a:r>
            <a:r>
              <a:rPr lang="en-US" sz="1600"/>
              <a:t>→ brauzer üçündür: session, cookie, CSRF, redirect, Blade view, login səhifələri.</a:t>
            </a:r>
          </a:p>
          <a:p>
            <a:pPr marL="742950" lvl="1" indent="-285750">
              <a:lnSpc>
                <a:spcPct val="150000"/>
              </a:lnSpc>
              <a:buFont typeface="Wingdings" panose="05000000000000000000" pitchFamily="2" charset="2"/>
              <a:buChar char="q"/>
            </a:pPr>
            <a:r>
              <a:rPr lang="en-US" sz="1600" b="1"/>
              <a:t>api.php </a:t>
            </a:r>
            <a:r>
              <a:rPr lang="en-US" sz="1600"/>
              <a:t>→ API üçündür: stateless (session yoxdur), token/JWT ilə auth, JSON response</a:t>
            </a:r>
            <a:r>
              <a:rPr lang="az-Latn-AZ" sz="1600"/>
              <a:t> mövcuddur</a:t>
            </a:r>
            <a:r>
              <a:rPr lang="en-US" sz="1600"/>
              <a:t>.</a:t>
            </a:r>
          </a:p>
          <a:p>
            <a:endParaRPr lang="en-US" sz="1600"/>
          </a:p>
          <a:p>
            <a:r>
              <a:rPr lang="en-US" sz="1600" b="1"/>
              <a:t>require __DIR__.'/auth.php'; </a:t>
            </a:r>
            <a:r>
              <a:rPr lang="en-US" sz="1600"/>
              <a:t>nə edir?</a:t>
            </a:r>
          </a:p>
          <a:p>
            <a:endParaRPr lang="en-US" sz="1600"/>
          </a:p>
          <a:p>
            <a:r>
              <a:rPr lang="en-US" sz="1600"/>
              <a:t>Bu sətir Breeze-in web üçün olan login/register routelarını (/login, /register, /logout) </a:t>
            </a:r>
            <a:r>
              <a:rPr lang="en-US" sz="1600" b="1"/>
              <a:t>web.php</a:t>
            </a:r>
            <a:r>
              <a:rPr lang="en-US" sz="1600"/>
              <a:t>-ə əlavə edir.</a:t>
            </a:r>
            <a:r>
              <a:rPr lang="az-Latn-AZ" sz="1600"/>
              <a:t> </a:t>
            </a:r>
            <a:r>
              <a:rPr lang="en-US" sz="1600"/>
              <a:t>Yəni səhifə əsaslı (HTML) auth üçündür, API üçün yox.</a:t>
            </a:r>
          </a:p>
          <a:p>
            <a:endParaRPr lang="en-US" sz="1600"/>
          </a:p>
          <a:p>
            <a:r>
              <a:rPr lang="en-US" sz="1600"/>
              <a:t>Sən yalnız </a:t>
            </a:r>
            <a:r>
              <a:rPr lang="en-US" sz="1600" b="1"/>
              <a:t>api.php </a:t>
            </a:r>
            <a:r>
              <a:rPr lang="en-US" sz="1600"/>
              <a:t>istifadə edəcəksənsə</a:t>
            </a:r>
          </a:p>
          <a:p>
            <a:pPr marL="742950" lvl="1" indent="-285750">
              <a:lnSpc>
                <a:spcPct val="150000"/>
              </a:lnSpc>
              <a:buFont typeface="Wingdings" panose="05000000000000000000" pitchFamily="2" charset="2"/>
              <a:buChar char="q"/>
            </a:pPr>
            <a:r>
              <a:rPr lang="en-US" sz="1600"/>
              <a:t>routes/web.php ümumiyyətlə lazım deyil</a:t>
            </a:r>
          </a:p>
          <a:p>
            <a:pPr marL="742950" lvl="1" indent="-285750">
              <a:lnSpc>
                <a:spcPct val="150000"/>
              </a:lnSpc>
              <a:buFont typeface="Wingdings" panose="05000000000000000000" pitchFamily="2" charset="2"/>
              <a:buChar char="q"/>
            </a:pPr>
            <a:r>
              <a:rPr lang="en-US" sz="1600" b="1"/>
              <a:t>require __DIR__.'/auth.php'; </a:t>
            </a:r>
            <a:r>
              <a:rPr lang="en-US" sz="1600"/>
              <a:t>mütləq silinməli və ya kommentə alınmalıdır</a:t>
            </a:r>
          </a:p>
          <a:p>
            <a:pPr marL="742950" lvl="1" indent="-285750">
              <a:lnSpc>
                <a:spcPct val="150000"/>
              </a:lnSpc>
              <a:buFont typeface="Wingdings" panose="05000000000000000000" pitchFamily="2" charset="2"/>
              <a:buChar char="q"/>
            </a:pPr>
            <a:r>
              <a:rPr lang="en-US" sz="1600"/>
              <a:t>Əks halda Laravel boşuna web auth routelarını yükləyəcək və qarışıqlıq yaranacaq</a:t>
            </a:r>
            <a:endParaRPr lang="az-Latn-AZ" sz="1600"/>
          </a:p>
          <a:p>
            <a:endParaRPr lang="az-Latn-AZ" sz="1600"/>
          </a:p>
          <a:p>
            <a:endParaRPr lang="ru-RU" sz="1600"/>
          </a:p>
        </p:txBody>
      </p:sp>
      <p:pic>
        <p:nvPicPr>
          <p:cNvPr id="4" name="Picture 3">
            <a:extLst>
              <a:ext uri="{FF2B5EF4-FFF2-40B4-BE49-F238E27FC236}">
                <a16:creationId xmlns:a16="http://schemas.microsoft.com/office/drawing/2014/main" id="{EBA9D343-75BE-9B85-5DA3-A5D934E70B67}"/>
              </a:ext>
            </a:extLst>
          </p:cNvPr>
          <p:cNvPicPr>
            <a:picLocks noChangeAspect="1"/>
          </p:cNvPicPr>
          <p:nvPr/>
        </p:nvPicPr>
        <p:blipFill>
          <a:blip r:embed="rId2"/>
          <a:stretch>
            <a:fillRect/>
          </a:stretch>
        </p:blipFill>
        <p:spPr>
          <a:xfrm>
            <a:off x="7181850" y="3963787"/>
            <a:ext cx="5010150" cy="2894213"/>
          </a:xfrm>
          <a:prstGeom prst="rect">
            <a:avLst/>
          </a:prstGeom>
        </p:spPr>
      </p:pic>
    </p:spTree>
    <p:extLst>
      <p:ext uri="{BB962C8B-B14F-4D97-AF65-F5344CB8AC3E}">
        <p14:creationId xmlns:p14="http://schemas.microsoft.com/office/powerpoint/2010/main" val="24763429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spTree>
    <p:extLst>
      <p:ext uri="{BB962C8B-B14F-4D97-AF65-F5344CB8AC3E}">
        <p14:creationId xmlns:p14="http://schemas.microsoft.com/office/powerpoint/2010/main" val="328557020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az-Latn-AZ"/>
              <a:t>Bu faylın adı çox uzun olduğu üçün `</a:t>
            </a:r>
            <a:r>
              <a:rPr lang="en-US" b="1" u="sng">
                <a:solidFill>
                  <a:srgbClr val="A6E22E"/>
                </a:solidFill>
                <a:effectLst/>
                <a:latin typeface="CaskaydiaCove Nerd Font Mono"/>
              </a:rPr>
              <a:t>AuthenticatedSessionController</a:t>
            </a:r>
            <a:r>
              <a:rPr lang="az-Latn-AZ"/>
              <a:t>` onu daha qısa olan </a:t>
            </a:r>
            <a:r>
              <a:rPr lang="az-Latn-AZ" b="1">
                <a:solidFill>
                  <a:srgbClr val="0070C0"/>
                </a:solidFill>
              </a:rPr>
              <a:t>LoginController</a:t>
            </a:r>
            <a:r>
              <a:rPr lang="az-Latn-AZ"/>
              <a:t> ilə əvəz etmək istəyirəm.</a:t>
            </a:r>
            <a:endParaRPr lang="ru-RU"/>
          </a:p>
        </p:txBody>
      </p:sp>
      <p:pic>
        <p:nvPicPr>
          <p:cNvPr id="3" name="Picture 2">
            <a:extLst>
              <a:ext uri="{FF2B5EF4-FFF2-40B4-BE49-F238E27FC236}">
                <a16:creationId xmlns:a16="http://schemas.microsoft.com/office/drawing/2014/main" id="{6ACD50F3-45DF-BF54-844B-93FE34A5E32E}"/>
              </a:ext>
            </a:extLst>
          </p:cNvPr>
          <p:cNvPicPr>
            <a:picLocks noChangeAspect="1"/>
          </p:cNvPicPr>
          <p:nvPr/>
        </p:nvPicPr>
        <p:blipFill>
          <a:blip r:embed="rId2"/>
          <a:stretch>
            <a:fillRect/>
          </a:stretch>
        </p:blipFill>
        <p:spPr>
          <a:xfrm>
            <a:off x="5059062" y="2026501"/>
            <a:ext cx="7132938" cy="4831499"/>
          </a:xfrm>
          <a:prstGeom prst="rect">
            <a:avLst/>
          </a:prstGeom>
        </p:spPr>
      </p:pic>
    </p:spTree>
    <p:extLst>
      <p:ext uri="{BB962C8B-B14F-4D97-AF65-F5344CB8AC3E}">
        <p14:creationId xmlns:p14="http://schemas.microsoft.com/office/powerpoint/2010/main" val="33826658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EA498E0D-2055-C0E3-E945-D7861A65A59B}"/>
              </a:ext>
            </a:extLst>
          </p:cNvPr>
          <p:cNvPicPr>
            <a:picLocks noChangeAspect="1"/>
          </p:cNvPicPr>
          <p:nvPr/>
        </p:nvPicPr>
        <p:blipFill>
          <a:blip r:embed="rId2"/>
          <a:stretch>
            <a:fillRect/>
          </a:stretch>
        </p:blipFill>
        <p:spPr>
          <a:xfrm>
            <a:off x="0" y="1438611"/>
            <a:ext cx="12192000" cy="5419389"/>
          </a:xfrm>
          <a:prstGeom prst="rect">
            <a:avLst/>
          </a:prstGeom>
        </p:spPr>
      </p:pic>
    </p:spTree>
    <p:extLst>
      <p:ext uri="{BB962C8B-B14F-4D97-AF65-F5344CB8AC3E}">
        <p14:creationId xmlns:p14="http://schemas.microsoft.com/office/powerpoint/2010/main" val="308035829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200329"/>
          </a:xfrm>
          <a:prstGeom prst="rect">
            <a:avLst/>
          </a:prstGeom>
          <a:noFill/>
        </p:spPr>
        <p:txBody>
          <a:bodyPr wrap="square">
            <a:spAutoFit/>
          </a:bodyPr>
          <a:lstStyle/>
          <a:p>
            <a:r>
              <a:rPr lang="az-Latn-AZ"/>
              <a:t>HasApiTokens avtomatik əlavə edilir ancaq bəzən unudulur. Əgər yoxdursa manual əlavə edin.</a:t>
            </a:r>
          </a:p>
          <a:p>
            <a:endParaRPr lang="az-Latn-AZ"/>
          </a:p>
          <a:p>
            <a:r>
              <a:rPr lang="en-US"/>
              <a:t>HasApiTokens istifadəçiyə API token yaratmaq və idarə etmək imkanı verir. Sanctum bu trait olmadan login zamanı token yarada bilməz və auth işləməz.</a:t>
            </a:r>
            <a:endParaRPr lang="ru-RU"/>
          </a:p>
        </p:txBody>
      </p:sp>
      <p:pic>
        <p:nvPicPr>
          <p:cNvPr id="3" name="Picture 2">
            <a:extLst>
              <a:ext uri="{FF2B5EF4-FFF2-40B4-BE49-F238E27FC236}">
                <a16:creationId xmlns:a16="http://schemas.microsoft.com/office/drawing/2014/main" id="{353C6897-3A1C-B8AD-8AAD-2CD70496441C}"/>
              </a:ext>
            </a:extLst>
          </p:cNvPr>
          <p:cNvPicPr>
            <a:picLocks noChangeAspect="1"/>
          </p:cNvPicPr>
          <p:nvPr/>
        </p:nvPicPr>
        <p:blipFill>
          <a:blip r:embed="rId2"/>
          <a:stretch>
            <a:fillRect/>
          </a:stretch>
        </p:blipFill>
        <p:spPr>
          <a:xfrm>
            <a:off x="6293576" y="1200328"/>
            <a:ext cx="5898423" cy="5657671"/>
          </a:xfrm>
          <a:prstGeom prst="rect">
            <a:avLst/>
          </a:prstGeom>
        </p:spPr>
      </p:pic>
    </p:spTree>
    <p:extLst>
      <p:ext uri="{BB962C8B-B14F-4D97-AF65-F5344CB8AC3E}">
        <p14:creationId xmlns:p14="http://schemas.microsoft.com/office/powerpoint/2010/main" val="189681664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575881"/>
          </a:xfrm>
          <a:prstGeom prst="rect">
            <a:avLst/>
          </a:prstGeom>
          <a:noFill/>
        </p:spPr>
        <p:txBody>
          <a:bodyPr wrap="square">
            <a:spAutoFit/>
          </a:bodyPr>
          <a:lstStyle/>
          <a:p>
            <a:r>
              <a:rPr lang="az-Latn-AZ" b="1">
                <a:solidFill>
                  <a:srgbClr val="0070C0"/>
                </a:solidFill>
              </a:rPr>
              <a:t>RegisteredUserController</a:t>
            </a:r>
            <a:r>
              <a:rPr lang="az-Latn-AZ"/>
              <a:t> faylından `</a:t>
            </a:r>
            <a:r>
              <a:rPr lang="az-Latn-AZ" b="1">
                <a:solidFill>
                  <a:srgbClr val="0070C0"/>
                </a:solidFill>
              </a:rPr>
              <a:t>Auth::login($user);</a:t>
            </a:r>
            <a:r>
              <a:rPr lang="az-Latn-AZ"/>
              <a:t>` sətrini silirik. </a:t>
            </a:r>
          </a:p>
          <a:p>
            <a:pPr>
              <a:lnSpc>
                <a:spcPct val="150000"/>
              </a:lnSpc>
            </a:pPr>
            <a:r>
              <a:rPr lang="en-US"/>
              <a:t>Auth::login($user); session əsaslı (web) login edir.</a:t>
            </a:r>
          </a:p>
          <a:p>
            <a:pPr>
              <a:lnSpc>
                <a:spcPct val="150000"/>
              </a:lnSpc>
            </a:pPr>
            <a:r>
              <a:rPr lang="en-US"/>
              <a:t>API-only + Sanctum istifadə edəndə session və cookie yoxdur, token ilə işlənir.</a:t>
            </a:r>
          </a:p>
          <a:p>
            <a:pPr>
              <a:lnSpc>
                <a:spcPct val="150000"/>
              </a:lnSpc>
            </a:pPr>
            <a:r>
              <a:rPr lang="en-US"/>
              <a:t>O sətri silməklə istifadəçi avtomatik login edilmir, yalnız token verilərək auth olunur.</a:t>
            </a:r>
            <a:endParaRPr lang="ru-RU"/>
          </a:p>
        </p:txBody>
      </p:sp>
      <p:pic>
        <p:nvPicPr>
          <p:cNvPr id="4" name="Picture 3">
            <a:extLst>
              <a:ext uri="{FF2B5EF4-FFF2-40B4-BE49-F238E27FC236}">
                <a16:creationId xmlns:a16="http://schemas.microsoft.com/office/drawing/2014/main" id="{DE7C2636-7E0B-3BA0-259E-261BADC72CF0}"/>
              </a:ext>
            </a:extLst>
          </p:cNvPr>
          <p:cNvPicPr>
            <a:picLocks noChangeAspect="1"/>
          </p:cNvPicPr>
          <p:nvPr/>
        </p:nvPicPr>
        <p:blipFill>
          <a:blip r:embed="rId2"/>
          <a:stretch>
            <a:fillRect/>
          </a:stretch>
        </p:blipFill>
        <p:spPr>
          <a:xfrm>
            <a:off x="4279146" y="1687286"/>
            <a:ext cx="7912853" cy="5170714"/>
          </a:xfrm>
          <a:prstGeom prst="rect">
            <a:avLst/>
          </a:prstGeom>
        </p:spPr>
      </p:pic>
    </p:spTree>
    <p:extLst>
      <p:ext uri="{BB962C8B-B14F-4D97-AF65-F5344CB8AC3E}">
        <p14:creationId xmlns:p14="http://schemas.microsoft.com/office/powerpoint/2010/main" val="94347583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Bu route `</a:t>
            </a:r>
            <a:r>
              <a:rPr lang="en-US" b="1">
                <a:solidFill>
                  <a:srgbClr val="0070C0"/>
                </a:solidFill>
              </a:rPr>
              <a:t>routes\auth.php</a:t>
            </a:r>
            <a:r>
              <a:rPr lang="en-US"/>
              <a:t>` fayl</a:t>
            </a:r>
            <a:r>
              <a:rPr lang="az-Latn-AZ"/>
              <a:t>ında artıq mövcuddur və biz həmin routu çağırırıq.</a:t>
            </a:r>
            <a:endParaRPr lang="ru-RU"/>
          </a:p>
        </p:txBody>
      </p:sp>
      <p:pic>
        <p:nvPicPr>
          <p:cNvPr id="6" name="Picture 5">
            <a:extLst>
              <a:ext uri="{FF2B5EF4-FFF2-40B4-BE49-F238E27FC236}">
                <a16:creationId xmlns:a16="http://schemas.microsoft.com/office/drawing/2014/main" id="{364A05BD-FD11-9485-AE2E-1D19334B8543}"/>
              </a:ext>
            </a:extLst>
          </p:cNvPr>
          <p:cNvPicPr>
            <a:picLocks noChangeAspect="1"/>
          </p:cNvPicPr>
          <p:nvPr/>
        </p:nvPicPr>
        <p:blipFill>
          <a:blip r:embed="rId2"/>
          <a:stretch>
            <a:fillRect/>
          </a:stretch>
        </p:blipFill>
        <p:spPr>
          <a:xfrm>
            <a:off x="0" y="369332"/>
            <a:ext cx="4299857" cy="1813324"/>
          </a:xfrm>
          <a:prstGeom prst="rect">
            <a:avLst/>
          </a:prstGeom>
        </p:spPr>
      </p:pic>
      <p:pic>
        <p:nvPicPr>
          <p:cNvPr id="8" name="Picture 7">
            <a:extLst>
              <a:ext uri="{FF2B5EF4-FFF2-40B4-BE49-F238E27FC236}">
                <a16:creationId xmlns:a16="http://schemas.microsoft.com/office/drawing/2014/main" id="{D4FA0DF1-0722-5DF1-75DC-CAC50183BDF2}"/>
              </a:ext>
            </a:extLst>
          </p:cNvPr>
          <p:cNvPicPr>
            <a:picLocks noChangeAspect="1"/>
          </p:cNvPicPr>
          <p:nvPr/>
        </p:nvPicPr>
        <p:blipFill>
          <a:blip r:embed="rId3"/>
          <a:stretch>
            <a:fillRect/>
          </a:stretch>
        </p:blipFill>
        <p:spPr>
          <a:xfrm>
            <a:off x="1606903" y="3238186"/>
            <a:ext cx="10585097" cy="3619814"/>
          </a:xfrm>
          <a:prstGeom prst="rect">
            <a:avLst/>
          </a:prstGeom>
        </p:spPr>
      </p:pic>
    </p:spTree>
    <p:extLst>
      <p:ext uri="{BB962C8B-B14F-4D97-AF65-F5344CB8AC3E}">
        <p14:creationId xmlns:p14="http://schemas.microsoft.com/office/powerpoint/2010/main" val="94833417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129878"/>
          </a:xfrm>
          <a:prstGeom prst="rect">
            <a:avLst/>
          </a:prstGeom>
          <a:noFill/>
        </p:spPr>
        <p:txBody>
          <a:bodyPr wrap="square">
            <a:spAutoFit/>
          </a:bodyPr>
          <a:lstStyle/>
          <a:p>
            <a:pPr>
              <a:lnSpc>
                <a:spcPct val="150000"/>
              </a:lnSpc>
            </a:pPr>
            <a:r>
              <a:rPr lang="en-US"/>
              <a:t>Bu fayl API üzərindən yeni istifadəçi qeydiyyatını (register) idarə edir.</a:t>
            </a:r>
          </a:p>
          <a:p>
            <a:pPr>
              <a:lnSpc>
                <a:spcPct val="150000"/>
              </a:lnSpc>
            </a:pPr>
            <a:r>
              <a:rPr lang="en-US"/>
              <a:t>$request-&gt;validate() gələn məlumatların düzgün və təhlükəsiz olmasını yoxlayır.</a:t>
            </a:r>
          </a:p>
          <a:p>
            <a:pPr>
              <a:lnSpc>
                <a:spcPct val="150000"/>
              </a:lnSpc>
            </a:pPr>
            <a:r>
              <a:rPr lang="en-US"/>
              <a:t>name, email, password üçün mütləqlik, format və unikallıq qaydaları təyin olunur.</a:t>
            </a:r>
          </a:p>
          <a:p>
            <a:pPr>
              <a:lnSpc>
                <a:spcPct val="150000"/>
              </a:lnSpc>
            </a:pPr>
            <a:r>
              <a:rPr lang="en-US"/>
              <a:t>confirmed parolun password_confirmation ilə eyni olmasını tələb edir.</a:t>
            </a:r>
          </a:p>
          <a:p>
            <a:pPr>
              <a:lnSpc>
                <a:spcPct val="150000"/>
              </a:lnSpc>
            </a:pPr>
            <a:r>
              <a:rPr lang="en-US"/>
              <a:t>Validation keçməzsə, istifadəçi yaradılmadan 422 error qaytarılır.</a:t>
            </a:r>
            <a:endParaRPr lang="ru-RU"/>
          </a:p>
        </p:txBody>
      </p:sp>
      <p:pic>
        <p:nvPicPr>
          <p:cNvPr id="3" name="Picture 2">
            <a:extLst>
              <a:ext uri="{FF2B5EF4-FFF2-40B4-BE49-F238E27FC236}">
                <a16:creationId xmlns:a16="http://schemas.microsoft.com/office/drawing/2014/main" id="{B83BA2EC-8533-1950-6895-5B51876775BD}"/>
              </a:ext>
            </a:extLst>
          </p:cNvPr>
          <p:cNvPicPr>
            <a:picLocks noChangeAspect="1"/>
          </p:cNvPicPr>
          <p:nvPr/>
        </p:nvPicPr>
        <p:blipFill>
          <a:blip r:embed="rId2"/>
          <a:stretch>
            <a:fillRect/>
          </a:stretch>
        </p:blipFill>
        <p:spPr>
          <a:xfrm>
            <a:off x="4332514" y="2172654"/>
            <a:ext cx="7859486" cy="4685346"/>
          </a:xfrm>
          <a:prstGeom prst="rect">
            <a:avLst/>
          </a:prstGeom>
        </p:spPr>
      </p:pic>
    </p:spTree>
    <p:extLst>
      <p:ext uri="{BB962C8B-B14F-4D97-AF65-F5344CB8AC3E}">
        <p14:creationId xmlns:p14="http://schemas.microsoft.com/office/powerpoint/2010/main" val="17062342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416320"/>
          </a:xfrm>
          <a:prstGeom prst="rect">
            <a:avLst/>
          </a:prstGeom>
          <a:noFill/>
        </p:spPr>
        <p:txBody>
          <a:bodyPr wrap="square">
            <a:spAutoFit/>
          </a:bodyPr>
          <a:lstStyle/>
          <a:p>
            <a:r>
              <a:rPr lang="az-Latn-AZ"/>
              <a:t>İndi isə </a:t>
            </a:r>
            <a:r>
              <a:rPr lang="en-US" b="1">
                <a:solidFill>
                  <a:srgbClr val="FF0000"/>
                </a:solidFill>
              </a:rPr>
              <a:t>require __DIR__.'/auth.php’; </a:t>
            </a:r>
            <a:r>
              <a:rPr lang="az-Latn-AZ"/>
              <a:t>sətirini</a:t>
            </a:r>
            <a:r>
              <a:rPr lang="en-US"/>
              <a:t> </a:t>
            </a:r>
            <a:r>
              <a:rPr lang="en-US" b="1"/>
              <a:t>web.php </a:t>
            </a:r>
            <a:r>
              <a:rPr lang="en-US"/>
              <a:t>içindən sildikdən sonra </a:t>
            </a:r>
            <a:r>
              <a:rPr lang="en-US" b="1"/>
              <a:t>api.php </a:t>
            </a:r>
            <a:r>
              <a:rPr lang="en-US"/>
              <a:t>içində </a:t>
            </a:r>
            <a:r>
              <a:rPr lang="az-Latn-AZ"/>
              <a:t>yazırıq. Əgər </a:t>
            </a:r>
            <a:r>
              <a:rPr lang="en-US"/>
              <a:t>yazmasaq onda postman ilə bu </a:t>
            </a:r>
            <a:r>
              <a:rPr lang="az-Latn-AZ"/>
              <a:t>route </a:t>
            </a:r>
            <a:r>
              <a:rPr lang="en-US"/>
              <a:t> </a:t>
            </a:r>
            <a:r>
              <a:rPr lang="en-US" b="1">
                <a:solidFill>
                  <a:srgbClr val="0070C0"/>
                </a:solidFill>
              </a:rPr>
              <a:t>http://laravelapi.test/api/register </a:t>
            </a:r>
            <a:r>
              <a:rPr lang="en-US" b="1">
                <a:solidFill>
                  <a:srgbClr val="00B050"/>
                </a:solidFill>
              </a:rPr>
              <a:t>post</a:t>
            </a:r>
            <a:r>
              <a:rPr lang="en-US"/>
              <a:t> metodu vasitəsi ilə dataları aşağıdakı kimi göndərsək </a:t>
            </a:r>
          </a:p>
          <a:p>
            <a:endParaRPr lang="en-US"/>
          </a:p>
          <a:p>
            <a:r>
              <a:rPr lang="en-US" b="1"/>
              <a:t>{</a:t>
            </a:r>
          </a:p>
          <a:p>
            <a:r>
              <a:rPr lang="en-US" b="1"/>
              <a:t>    "name": "Bob",</a:t>
            </a:r>
          </a:p>
          <a:p>
            <a:r>
              <a:rPr lang="en-US" b="1"/>
              <a:t>    "email": "bob@example@gmail.com",</a:t>
            </a:r>
          </a:p>
          <a:p>
            <a:r>
              <a:rPr lang="en-US" b="1"/>
              <a:t>    "password": "12345678",</a:t>
            </a:r>
          </a:p>
          <a:p>
            <a:r>
              <a:rPr lang="en-US" b="1"/>
              <a:t>    "password_confirmation": "12345678"</a:t>
            </a:r>
          </a:p>
          <a:p>
            <a:r>
              <a:rPr lang="en-US" b="1"/>
              <a:t>}</a:t>
            </a:r>
          </a:p>
          <a:p>
            <a:endParaRPr lang="en-US"/>
          </a:p>
          <a:p>
            <a:r>
              <a:rPr lang="en-US" b="1">
                <a:solidFill>
                  <a:schemeClr val="accent2"/>
                </a:solidFill>
              </a:rPr>
              <a:t>The route api/register could not be found</a:t>
            </a:r>
            <a:r>
              <a:rPr lang="en-US"/>
              <a:t> xətası alarıq. </a:t>
            </a:r>
          </a:p>
          <a:p>
            <a:endParaRPr lang="en-US"/>
          </a:p>
        </p:txBody>
      </p:sp>
      <p:pic>
        <p:nvPicPr>
          <p:cNvPr id="3" name="Picture 2">
            <a:extLst>
              <a:ext uri="{FF2B5EF4-FFF2-40B4-BE49-F238E27FC236}">
                <a16:creationId xmlns:a16="http://schemas.microsoft.com/office/drawing/2014/main" id="{BB308901-DA15-473D-E919-1707782A4E00}"/>
              </a:ext>
            </a:extLst>
          </p:cNvPr>
          <p:cNvPicPr>
            <a:picLocks noChangeAspect="1"/>
          </p:cNvPicPr>
          <p:nvPr/>
        </p:nvPicPr>
        <p:blipFill>
          <a:blip r:embed="rId2"/>
          <a:stretch>
            <a:fillRect/>
          </a:stretch>
        </p:blipFill>
        <p:spPr>
          <a:xfrm>
            <a:off x="5619850" y="3200400"/>
            <a:ext cx="6572150" cy="3657600"/>
          </a:xfrm>
          <a:prstGeom prst="rect">
            <a:avLst/>
          </a:prstGeom>
        </p:spPr>
      </p:pic>
    </p:spTree>
    <p:extLst>
      <p:ext uri="{BB962C8B-B14F-4D97-AF65-F5344CB8AC3E}">
        <p14:creationId xmlns:p14="http://schemas.microsoft.com/office/powerpoint/2010/main" val="130480730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İndi register routunun işləyib işləmədiyini test edirik və BOB adlı yeni user əlavə edildi.</a:t>
            </a:r>
            <a:endParaRPr lang="ru-RU"/>
          </a:p>
        </p:txBody>
      </p:sp>
      <p:pic>
        <p:nvPicPr>
          <p:cNvPr id="3" name="Picture 2">
            <a:extLst>
              <a:ext uri="{FF2B5EF4-FFF2-40B4-BE49-F238E27FC236}">
                <a16:creationId xmlns:a16="http://schemas.microsoft.com/office/drawing/2014/main" id="{12CE605A-732E-341E-7458-1326FA38F9CF}"/>
              </a:ext>
            </a:extLst>
          </p:cNvPr>
          <p:cNvPicPr>
            <a:picLocks noChangeAspect="1"/>
          </p:cNvPicPr>
          <p:nvPr/>
        </p:nvPicPr>
        <p:blipFill>
          <a:blip r:embed="rId2"/>
          <a:stretch>
            <a:fillRect/>
          </a:stretch>
        </p:blipFill>
        <p:spPr>
          <a:xfrm>
            <a:off x="0" y="1356004"/>
            <a:ext cx="12192000" cy="5501996"/>
          </a:xfrm>
          <a:prstGeom prst="rect">
            <a:avLst/>
          </a:prstGeom>
        </p:spPr>
      </p:pic>
    </p:spTree>
    <p:extLst>
      <p:ext uri="{BB962C8B-B14F-4D97-AF65-F5344CB8AC3E}">
        <p14:creationId xmlns:p14="http://schemas.microsoft.com/office/powerpoint/2010/main" val="3046709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200329"/>
          </a:xfrm>
          <a:prstGeom prst="rect">
            <a:avLst/>
          </a:prstGeom>
          <a:noFill/>
        </p:spPr>
        <p:txBody>
          <a:bodyPr wrap="square">
            <a:spAutoFit/>
          </a:bodyPr>
          <a:lstStyle/>
          <a:p>
            <a:r>
              <a:rPr lang="en-US"/>
              <a:t>Bu əmr Laravel installer-ini sistem üzrə qlobal olaraq quraşdırır və </a:t>
            </a:r>
            <a:r>
              <a:rPr lang="en-US" b="1">
                <a:solidFill>
                  <a:srgbClr val="FF0000"/>
                </a:solidFill>
              </a:rPr>
              <a:t>laravel new project_adı </a:t>
            </a:r>
            <a:r>
              <a:rPr lang="en-US"/>
              <a:t>əmri ilə istənilən yerdən yeni Laravel layihəsi yaratmağa imkan verir.</a:t>
            </a:r>
            <a:endParaRPr lang="az-Latn-AZ"/>
          </a:p>
          <a:p>
            <a:endParaRPr lang="az-Latn-AZ"/>
          </a:p>
          <a:p>
            <a:r>
              <a:rPr lang="az-Latn-AZ"/>
              <a:t>Bu addımları </a:t>
            </a:r>
            <a:r>
              <a:rPr lang="az-Latn-AZ" b="1"/>
              <a:t>Laragon</a:t>
            </a:r>
            <a:r>
              <a:rPr lang="az-Latn-AZ"/>
              <a:t> qovluğunda yerləşən </a:t>
            </a:r>
            <a:r>
              <a:rPr lang="en-US" b="1"/>
              <a:t>www</a:t>
            </a:r>
            <a:r>
              <a:rPr lang="en-US"/>
              <a:t> </a:t>
            </a:r>
            <a:r>
              <a:rPr lang="az-Latn-AZ"/>
              <a:t>adlı qovluğun içində edirik.</a:t>
            </a:r>
            <a:endParaRPr lang="ru-RU"/>
          </a:p>
        </p:txBody>
      </p:sp>
      <p:pic>
        <p:nvPicPr>
          <p:cNvPr id="6" name="Picture 5">
            <a:extLst>
              <a:ext uri="{FF2B5EF4-FFF2-40B4-BE49-F238E27FC236}">
                <a16:creationId xmlns:a16="http://schemas.microsoft.com/office/drawing/2014/main" id="{C030E74B-42BE-7BB4-10F1-30A6F28F52F6}"/>
              </a:ext>
            </a:extLst>
          </p:cNvPr>
          <p:cNvPicPr>
            <a:picLocks noChangeAspect="1"/>
          </p:cNvPicPr>
          <p:nvPr/>
        </p:nvPicPr>
        <p:blipFill>
          <a:blip r:embed="rId2"/>
          <a:stretch>
            <a:fillRect/>
          </a:stretch>
        </p:blipFill>
        <p:spPr>
          <a:xfrm>
            <a:off x="2659082" y="2632641"/>
            <a:ext cx="6873836" cy="1592718"/>
          </a:xfrm>
          <a:prstGeom prst="rect">
            <a:avLst/>
          </a:prstGeom>
        </p:spPr>
      </p:pic>
    </p:spTree>
    <p:extLst>
      <p:ext uri="{BB962C8B-B14F-4D97-AF65-F5344CB8AC3E}">
        <p14:creationId xmlns:p14="http://schemas.microsoft.com/office/powerpoint/2010/main" val="170477340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İndi web-əsaslı login mexanizmini API-əsaslı token login ilə əvəz etmək üçün aşağıdakı dəyişiklikləri edəcəyik.</a:t>
            </a:r>
            <a:endParaRPr lang="ru-RU"/>
          </a:p>
        </p:txBody>
      </p:sp>
      <p:grpSp>
        <p:nvGrpSpPr>
          <p:cNvPr id="10" name="Group 9">
            <a:extLst>
              <a:ext uri="{FF2B5EF4-FFF2-40B4-BE49-F238E27FC236}">
                <a16:creationId xmlns:a16="http://schemas.microsoft.com/office/drawing/2014/main" id="{9D5F54DF-C3F6-3C67-4F72-C998C9E2D882}"/>
              </a:ext>
            </a:extLst>
          </p:cNvPr>
          <p:cNvGrpSpPr/>
          <p:nvPr/>
        </p:nvGrpSpPr>
        <p:grpSpPr>
          <a:xfrm>
            <a:off x="1" y="608100"/>
            <a:ext cx="12191998" cy="6249900"/>
            <a:chOff x="1" y="608100"/>
            <a:chExt cx="12191998" cy="6249900"/>
          </a:xfrm>
        </p:grpSpPr>
        <p:pic>
          <p:nvPicPr>
            <p:cNvPr id="6" name="Picture 5">
              <a:extLst>
                <a:ext uri="{FF2B5EF4-FFF2-40B4-BE49-F238E27FC236}">
                  <a16:creationId xmlns:a16="http://schemas.microsoft.com/office/drawing/2014/main" id="{A39BC922-7771-BCE9-1CDC-F6063C503A31}"/>
                </a:ext>
              </a:extLst>
            </p:cNvPr>
            <p:cNvPicPr>
              <a:picLocks noChangeAspect="1"/>
            </p:cNvPicPr>
            <p:nvPr/>
          </p:nvPicPr>
          <p:blipFill>
            <a:blip r:embed="rId2"/>
            <a:stretch>
              <a:fillRect/>
            </a:stretch>
          </p:blipFill>
          <p:spPr>
            <a:xfrm>
              <a:off x="1" y="608100"/>
              <a:ext cx="5704113" cy="3903137"/>
            </a:xfrm>
            <a:prstGeom prst="rect">
              <a:avLst/>
            </a:prstGeom>
          </p:spPr>
        </p:pic>
        <p:pic>
          <p:nvPicPr>
            <p:cNvPr id="8" name="Picture 7">
              <a:extLst>
                <a:ext uri="{FF2B5EF4-FFF2-40B4-BE49-F238E27FC236}">
                  <a16:creationId xmlns:a16="http://schemas.microsoft.com/office/drawing/2014/main" id="{162E0CC7-1CAC-236D-96DC-5F1D29EB4CD7}"/>
                </a:ext>
              </a:extLst>
            </p:cNvPr>
            <p:cNvPicPr>
              <a:picLocks noChangeAspect="1"/>
            </p:cNvPicPr>
            <p:nvPr/>
          </p:nvPicPr>
          <p:blipFill>
            <a:blip r:embed="rId3"/>
            <a:stretch>
              <a:fillRect/>
            </a:stretch>
          </p:blipFill>
          <p:spPr>
            <a:xfrm>
              <a:off x="6226588" y="2954863"/>
              <a:ext cx="5965411" cy="3903137"/>
            </a:xfrm>
            <a:prstGeom prst="rect">
              <a:avLst/>
            </a:prstGeom>
          </p:spPr>
        </p:pic>
        <p:sp>
          <p:nvSpPr>
            <p:cNvPr id="9" name="Arrow: Right 8">
              <a:extLst>
                <a:ext uri="{FF2B5EF4-FFF2-40B4-BE49-F238E27FC236}">
                  <a16:creationId xmlns:a16="http://schemas.microsoft.com/office/drawing/2014/main" id="{47F4870F-7302-0BD5-B71A-8CB2228D5960}"/>
                </a:ext>
              </a:extLst>
            </p:cNvPr>
            <p:cNvSpPr/>
            <p:nvPr/>
          </p:nvSpPr>
          <p:spPr>
            <a:xfrm>
              <a:off x="5823857" y="3324195"/>
              <a:ext cx="272143" cy="26809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114410898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4139595"/>
          </a:xfrm>
          <a:prstGeom prst="rect">
            <a:avLst/>
          </a:prstGeom>
          <a:noFill/>
        </p:spPr>
        <p:txBody>
          <a:bodyPr wrap="square">
            <a:spAutoFit/>
          </a:bodyPr>
          <a:lstStyle/>
          <a:p>
            <a:r>
              <a:rPr lang="en-US" sz="1600"/>
              <a:t>Əvvəlki kod session və cookie üzərindən işləyirdi, API üçün uyğun deyildi.</a:t>
            </a:r>
          </a:p>
          <a:p>
            <a:endParaRPr lang="en-US" sz="1600"/>
          </a:p>
          <a:p>
            <a:r>
              <a:rPr lang="en-US" sz="1600" b="1">
                <a:solidFill>
                  <a:srgbClr val="0070C0"/>
                </a:solidFill>
              </a:rPr>
              <a:t>$request-&gt;session()-&gt;regenerate() </a:t>
            </a:r>
            <a:r>
              <a:rPr lang="en-US" sz="1600"/>
              <a:t>session hijacking-dən qoruma üçündür, amma API-də session istifadə edilmir. </a:t>
            </a:r>
            <a:r>
              <a:rPr lang="az-Latn-AZ" sz="1600"/>
              <a:t>Onun üçündə bu sətri silirik.</a:t>
            </a:r>
          </a:p>
          <a:p>
            <a:endParaRPr lang="az-Latn-AZ" sz="1600"/>
          </a:p>
          <a:p>
            <a:pPr marL="285750" indent="-285750">
              <a:lnSpc>
                <a:spcPct val="150000"/>
              </a:lnSpc>
              <a:buFont typeface="Wingdings" panose="05000000000000000000" pitchFamily="2" charset="2"/>
              <a:buChar char="q"/>
            </a:pPr>
            <a:r>
              <a:rPr lang="en-US" sz="1600" b="1"/>
              <a:t>$request-&gt;user() </a:t>
            </a:r>
            <a:r>
              <a:rPr lang="en-US" sz="1600"/>
              <a:t>→ </a:t>
            </a:r>
            <a:r>
              <a:rPr lang="az-Latn-AZ" sz="1600"/>
              <a:t>ilə </a:t>
            </a:r>
            <a:r>
              <a:rPr lang="en-US" sz="1600"/>
              <a:t>login olmuş istifadəçini alır</a:t>
            </a:r>
            <a:r>
              <a:rPr lang="az-Latn-AZ" sz="1600"/>
              <a:t>ıq</a:t>
            </a:r>
            <a:r>
              <a:rPr lang="en-US" sz="1600"/>
              <a:t>.</a:t>
            </a:r>
            <a:endParaRPr lang="az-Latn-AZ" sz="1600"/>
          </a:p>
          <a:p>
            <a:pPr marL="285750" indent="-285750">
              <a:lnSpc>
                <a:spcPct val="150000"/>
              </a:lnSpc>
              <a:buFont typeface="Wingdings" panose="05000000000000000000" pitchFamily="2" charset="2"/>
              <a:buChar char="q"/>
            </a:pPr>
            <a:r>
              <a:rPr lang="en-US" sz="1600" b="1"/>
              <a:t>createToken() </a:t>
            </a:r>
            <a:r>
              <a:rPr lang="en-US" sz="1600"/>
              <a:t>ilə istifadəçi üçün yeni Sanctum API token</a:t>
            </a:r>
            <a:r>
              <a:rPr lang="az-Latn-AZ" sz="1600"/>
              <a:t> </a:t>
            </a:r>
            <a:r>
              <a:rPr lang="en-US" sz="1600"/>
              <a:t>yaradı</a:t>
            </a:r>
            <a:r>
              <a:rPr lang="az-Latn-AZ" sz="1600"/>
              <a:t>rıq</a:t>
            </a:r>
            <a:r>
              <a:rPr lang="en-US" sz="1600"/>
              <a:t>.</a:t>
            </a:r>
            <a:endParaRPr lang="az-Latn-AZ" sz="1600"/>
          </a:p>
          <a:p>
            <a:pPr marL="285750" indent="-285750">
              <a:lnSpc>
                <a:spcPct val="150000"/>
              </a:lnSpc>
              <a:buFont typeface="Wingdings" panose="05000000000000000000" pitchFamily="2" charset="2"/>
              <a:buChar char="q"/>
            </a:pPr>
            <a:r>
              <a:rPr lang="en-US" sz="1600" b="1"/>
              <a:t>plainTextToken</a:t>
            </a:r>
            <a:r>
              <a:rPr lang="en-US" sz="1600"/>
              <a:t> isə həmin tokenin oxunaqlı və client-ə göndəriləcək real string versiyası</a:t>
            </a:r>
            <a:r>
              <a:rPr lang="az-Latn-AZ" sz="1600"/>
              <a:t>na çevirmək üçündür</a:t>
            </a:r>
            <a:r>
              <a:rPr lang="en-US" sz="1600"/>
              <a:t>.</a:t>
            </a:r>
            <a:endParaRPr lang="az-Latn-AZ" sz="1600"/>
          </a:p>
          <a:p>
            <a:pPr marL="285750" indent="-285750">
              <a:lnSpc>
                <a:spcPct val="150000"/>
              </a:lnSpc>
              <a:buFont typeface="Wingdings" panose="05000000000000000000" pitchFamily="2" charset="2"/>
              <a:buChar char="q"/>
            </a:pPr>
            <a:r>
              <a:rPr lang="en-US" sz="1600" b="1"/>
              <a:t>response()-&gt;noContent() </a:t>
            </a:r>
            <a:r>
              <a:rPr lang="en-US" sz="1600"/>
              <a:t>yalnız 204 boş cavab qaytarırdı, client isə token ala bilmirdi.</a:t>
            </a:r>
            <a:r>
              <a:rPr lang="az-Latn-AZ" sz="1600"/>
              <a:t> Bunun üçündə onu aradan qaldıraraq, geriyə ARRAY qaytarmasını dedik.</a:t>
            </a:r>
          </a:p>
          <a:p>
            <a:pPr marL="742950" lvl="1" indent="-285750">
              <a:lnSpc>
                <a:spcPct val="150000"/>
              </a:lnSpc>
              <a:buFont typeface="Arial" panose="020B0604020202020204" pitchFamily="34" charset="0"/>
              <a:buChar char="•"/>
            </a:pPr>
            <a:r>
              <a:rPr lang="az-Latn-AZ" sz="1600"/>
              <a:t>Array içində isə </a:t>
            </a:r>
            <a:r>
              <a:rPr lang="az-Latn-AZ" sz="1600" b="1"/>
              <a:t>UserResource</a:t>
            </a:r>
            <a:r>
              <a:rPr lang="az-Latn-AZ" sz="1600"/>
              <a:t> ilə user məlumatını və </a:t>
            </a:r>
            <a:r>
              <a:rPr lang="az-Latn-AZ" sz="1600" b="1"/>
              <a:t>tokeni</a:t>
            </a:r>
            <a:r>
              <a:rPr lang="az-Latn-AZ" sz="1600"/>
              <a:t> standart JSON formatında qaytarırıq.</a:t>
            </a:r>
          </a:p>
          <a:p>
            <a:endParaRPr lang="az-Latn-AZ"/>
          </a:p>
          <a:p>
            <a:endParaRPr lang="ru-RU"/>
          </a:p>
        </p:txBody>
      </p:sp>
      <p:pic>
        <p:nvPicPr>
          <p:cNvPr id="7" name="Picture 6">
            <a:extLst>
              <a:ext uri="{FF2B5EF4-FFF2-40B4-BE49-F238E27FC236}">
                <a16:creationId xmlns:a16="http://schemas.microsoft.com/office/drawing/2014/main" id="{A02DD9BD-2F49-FC95-7B27-86B00596D1A5}"/>
              </a:ext>
            </a:extLst>
          </p:cNvPr>
          <p:cNvPicPr>
            <a:picLocks noChangeAspect="1"/>
          </p:cNvPicPr>
          <p:nvPr/>
        </p:nvPicPr>
        <p:blipFill>
          <a:blip r:embed="rId2"/>
          <a:stretch>
            <a:fillRect/>
          </a:stretch>
        </p:blipFill>
        <p:spPr>
          <a:xfrm>
            <a:off x="5127171" y="3693545"/>
            <a:ext cx="7064829" cy="3164455"/>
          </a:xfrm>
          <a:prstGeom prst="rect">
            <a:avLst/>
          </a:prstGeom>
        </p:spPr>
      </p:pic>
    </p:spTree>
    <p:extLst>
      <p:ext uri="{BB962C8B-B14F-4D97-AF65-F5344CB8AC3E}">
        <p14:creationId xmlns:p14="http://schemas.microsoft.com/office/powerpoint/2010/main" val="31931135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923330"/>
          </a:xfrm>
          <a:prstGeom prst="rect">
            <a:avLst/>
          </a:prstGeom>
          <a:noFill/>
        </p:spPr>
        <p:txBody>
          <a:bodyPr wrap="square">
            <a:spAutoFit/>
          </a:bodyPr>
          <a:lstStyle/>
          <a:p>
            <a:r>
              <a:rPr lang="az-Latn-AZ"/>
              <a:t>Login əməliyyatının işləyib işləmədiyini test edirik. Əgər token yaradıldısa deməli işləyir.</a:t>
            </a:r>
          </a:p>
          <a:p>
            <a:endParaRPr lang="az-Latn-AZ"/>
          </a:p>
          <a:p>
            <a:r>
              <a:rPr lang="az-Latn-AZ"/>
              <a:t>Bu route işə düşdükə biz BOB adlı istifadəçinin hesabına login edilmiş olacağıq.</a:t>
            </a:r>
            <a:endParaRPr lang="en-US"/>
          </a:p>
        </p:txBody>
      </p:sp>
      <p:pic>
        <p:nvPicPr>
          <p:cNvPr id="3" name="Picture 2">
            <a:extLst>
              <a:ext uri="{FF2B5EF4-FFF2-40B4-BE49-F238E27FC236}">
                <a16:creationId xmlns:a16="http://schemas.microsoft.com/office/drawing/2014/main" id="{8195E481-DAF0-F860-63A8-072AB3036A66}"/>
              </a:ext>
            </a:extLst>
          </p:cNvPr>
          <p:cNvPicPr>
            <a:picLocks noChangeAspect="1"/>
          </p:cNvPicPr>
          <p:nvPr/>
        </p:nvPicPr>
        <p:blipFill>
          <a:blip r:embed="rId2"/>
          <a:stretch>
            <a:fillRect/>
          </a:stretch>
        </p:blipFill>
        <p:spPr>
          <a:xfrm>
            <a:off x="2254659" y="2300845"/>
            <a:ext cx="9937341" cy="4557155"/>
          </a:xfrm>
          <a:prstGeom prst="rect">
            <a:avLst/>
          </a:prstGeom>
        </p:spPr>
      </p:pic>
    </p:spTree>
    <p:extLst>
      <p:ext uri="{BB962C8B-B14F-4D97-AF65-F5344CB8AC3E}">
        <p14:creationId xmlns:p14="http://schemas.microsoft.com/office/powerpoint/2010/main" val="331888665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200329"/>
          </a:xfrm>
          <a:prstGeom prst="rect">
            <a:avLst/>
          </a:prstGeom>
          <a:noFill/>
        </p:spPr>
        <p:txBody>
          <a:bodyPr wrap="square">
            <a:spAutoFit/>
          </a:bodyPr>
          <a:lstStyle/>
          <a:p>
            <a:r>
              <a:rPr lang="az-Latn-AZ"/>
              <a:t>İndi postları əldə etmək postmanda ayrıca route yaradırıq və dataların əldə edilib edilmədiyini Send düyməsini klikləyərək yoxlayırıq. </a:t>
            </a:r>
          </a:p>
          <a:p>
            <a:endParaRPr lang="az-Latn-AZ"/>
          </a:p>
          <a:p>
            <a:r>
              <a:rPr lang="az-Latn-AZ"/>
              <a:t>Datalar əldə edilir. </a:t>
            </a:r>
            <a:endParaRPr lang="ru-RU"/>
          </a:p>
        </p:txBody>
      </p:sp>
      <p:pic>
        <p:nvPicPr>
          <p:cNvPr id="3" name="Picture 2">
            <a:extLst>
              <a:ext uri="{FF2B5EF4-FFF2-40B4-BE49-F238E27FC236}">
                <a16:creationId xmlns:a16="http://schemas.microsoft.com/office/drawing/2014/main" id="{550FA24B-973D-A391-10B0-82EC8511FCFB}"/>
              </a:ext>
            </a:extLst>
          </p:cNvPr>
          <p:cNvPicPr>
            <a:picLocks noChangeAspect="1"/>
          </p:cNvPicPr>
          <p:nvPr/>
        </p:nvPicPr>
        <p:blipFill>
          <a:blip r:embed="rId2"/>
          <a:stretch>
            <a:fillRect/>
          </a:stretch>
        </p:blipFill>
        <p:spPr>
          <a:xfrm>
            <a:off x="4201886" y="1378541"/>
            <a:ext cx="7990114" cy="5479459"/>
          </a:xfrm>
          <a:prstGeom prst="rect">
            <a:avLst/>
          </a:prstGeom>
        </p:spPr>
      </p:pic>
    </p:spTree>
    <p:extLst>
      <p:ext uri="{BB962C8B-B14F-4D97-AF65-F5344CB8AC3E}">
        <p14:creationId xmlns:p14="http://schemas.microsoft.com/office/powerpoint/2010/main" val="180015686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Sonra bütün routlarımızı `</a:t>
            </a:r>
            <a:r>
              <a:rPr lang="az-Latn-AZ" b="1"/>
              <a:t>auth:sanctum</a:t>
            </a:r>
            <a:r>
              <a:rPr lang="az-Latn-AZ"/>
              <a:t>` </a:t>
            </a:r>
            <a:r>
              <a:rPr lang="en-US"/>
              <a:t>middleware </a:t>
            </a:r>
            <a:r>
              <a:rPr lang="az-Latn-AZ"/>
              <a:t>altında yerləşdirərək qoruma altında alırıq.</a:t>
            </a:r>
            <a:endParaRPr lang="ru-RU"/>
          </a:p>
        </p:txBody>
      </p:sp>
      <p:pic>
        <p:nvPicPr>
          <p:cNvPr id="3" name="Picture 2">
            <a:extLst>
              <a:ext uri="{FF2B5EF4-FFF2-40B4-BE49-F238E27FC236}">
                <a16:creationId xmlns:a16="http://schemas.microsoft.com/office/drawing/2014/main" id="{98C2D3D3-5F7E-4C47-2936-6B0A6E93236F}"/>
              </a:ext>
            </a:extLst>
          </p:cNvPr>
          <p:cNvPicPr>
            <a:picLocks noChangeAspect="1"/>
          </p:cNvPicPr>
          <p:nvPr/>
        </p:nvPicPr>
        <p:blipFill>
          <a:blip r:embed="rId2"/>
          <a:stretch>
            <a:fillRect/>
          </a:stretch>
        </p:blipFill>
        <p:spPr>
          <a:xfrm>
            <a:off x="4702629" y="1923072"/>
            <a:ext cx="7489371" cy="4934928"/>
          </a:xfrm>
          <a:prstGeom prst="rect">
            <a:avLst/>
          </a:prstGeom>
        </p:spPr>
      </p:pic>
    </p:spTree>
    <p:extLst>
      <p:ext uri="{BB962C8B-B14F-4D97-AF65-F5344CB8AC3E}">
        <p14:creationId xmlns:p14="http://schemas.microsoft.com/office/powerpoint/2010/main" val="8421834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Və təkrar SEND düyməsini klikləyirik və dataların əldə edilmədiyini görürük.</a:t>
            </a:r>
            <a:endParaRPr lang="ru-RU"/>
          </a:p>
        </p:txBody>
      </p:sp>
      <p:pic>
        <p:nvPicPr>
          <p:cNvPr id="3" name="Picture 2">
            <a:extLst>
              <a:ext uri="{FF2B5EF4-FFF2-40B4-BE49-F238E27FC236}">
                <a16:creationId xmlns:a16="http://schemas.microsoft.com/office/drawing/2014/main" id="{A5945E95-103E-D6F8-0079-376EE8171D90}"/>
              </a:ext>
            </a:extLst>
          </p:cNvPr>
          <p:cNvPicPr>
            <a:picLocks noChangeAspect="1"/>
          </p:cNvPicPr>
          <p:nvPr/>
        </p:nvPicPr>
        <p:blipFill>
          <a:blip r:embed="rId2"/>
          <a:stretch>
            <a:fillRect/>
          </a:stretch>
        </p:blipFill>
        <p:spPr>
          <a:xfrm>
            <a:off x="2208935" y="2582810"/>
            <a:ext cx="9983065" cy="4275190"/>
          </a:xfrm>
          <a:prstGeom prst="rect">
            <a:avLst/>
          </a:prstGeom>
        </p:spPr>
      </p:pic>
    </p:spTree>
    <p:extLst>
      <p:ext uri="{BB962C8B-B14F-4D97-AF65-F5344CB8AC3E}">
        <p14:creationId xmlns:p14="http://schemas.microsoft.com/office/powerpoint/2010/main" val="71092198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en-US"/>
              <a:t>Indi </a:t>
            </a:r>
            <a:r>
              <a:rPr lang="az-Latn-AZ"/>
              <a:t>bayaq yaratmış olduğumuz tokeni kopyalayırıq: </a:t>
            </a:r>
            <a:r>
              <a:rPr lang="en-US" b="1">
                <a:solidFill>
                  <a:srgbClr val="CE9178"/>
                </a:solidFill>
                <a:effectLst/>
                <a:latin typeface="IBMPlexMono"/>
              </a:rPr>
              <a:t>1|2lZMB8g3cCKwheIAsA6mBzCl9Gjn4MMIg0T66iaa98ec6f59</a:t>
            </a:r>
          </a:p>
          <a:p>
            <a:endParaRPr lang="ru-RU"/>
          </a:p>
        </p:txBody>
      </p:sp>
      <p:pic>
        <p:nvPicPr>
          <p:cNvPr id="3" name="Picture 2">
            <a:extLst>
              <a:ext uri="{FF2B5EF4-FFF2-40B4-BE49-F238E27FC236}">
                <a16:creationId xmlns:a16="http://schemas.microsoft.com/office/drawing/2014/main" id="{8195E481-DAF0-F860-63A8-072AB3036A66}"/>
              </a:ext>
            </a:extLst>
          </p:cNvPr>
          <p:cNvPicPr>
            <a:picLocks noChangeAspect="1"/>
          </p:cNvPicPr>
          <p:nvPr/>
        </p:nvPicPr>
        <p:blipFill>
          <a:blip r:embed="rId2"/>
          <a:stretch>
            <a:fillRect/>
          </a:stretch>
        </p:blipFill>
        <p:spPr>
          <a:xfrm>
            <a:off x="2254659" y="2300845"/>
            <a:ext cx="9937341" cy="4557155"/>
          </a:xfrm>
          <a:prstGeom prst="rect">
            <a:avLst/>
          </a:prstGeom>
        </p:spPr>
      </p:pic>
    </p:spTree>
    <p:extLst>
      <p:ext uri="{BB962C8B-B14F-4D97-AF65-F5344CB8AC3E}">
        <p14:creationId xmlns:p14="http://schemas.microsoft.com/office/powerpoint/2010/main" val="33129771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Göstərilən yerə yerləşdiririk.</a:t>
            </a:r>
            <a:endParaRPr lang="ru-RU"/>
          </a:p>
        </p:txBody>
      </p:sp>
      <p:pic>
        <p:nvPicPr>
          <p:cNvPr id="3" name="Picture 2">
            <a:extLst>
              <a:ext uri="{FF2B5EF4-FFF2-40B4-BE49-F238E27FC236}">
                <a16:creationId xmlns:a16="http://schemas.microsoft.com/office/drawing/2014/main" id="{7DC2D433-8BC1-03AB-27AD-7238A6FD4F28}"/>
              </a:ext>
            </a:extLst>
          </p:cNvPr>
          <p:cNvPicPr>
            <a:picLocks noChangeAspect="1"/>
          </p:cNvPicPr>
          <p:nvPr/>
        </p:nvPicPr>
        <p:blipFill>
          <a:blip r:embed="rId2"/>
          <a:stretch>
            <a:fillRect/>
          </a:stretch>
        </p:blipFill>
        <p:spPr>
          <a:xfrm>
            <a:off x="1518669" y="1690385"/>
            <a:ext cx="9960203" cy="3825572"/>
          </a:xfrm>
          <a:prstGeom prst="rect">
            <a:avLst/>
          </a:prstGeom>
        </p:spPr>
      </p:pic>
    </p:spTree>
    <p:extLst>
      <p:ext uri="{BB962C8B-B14F-4D97-AF65-F5344CB8AC3E}">
        <p14:creationId xmlns:p14="http://schemas.microsoft.com/office/powerpoint/2010/main" val="345670614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Və təkrar SEND düyməsini klikləyirik. Artıq dataların gəldiyini görə bilərik.</a:t>
            </a:r>
            <a:endParaRPr lang="ru-RU"/>
          </a:p>
        </p:txBody>
      </p:sp>
      <p:pic>
        <p:nvPicPr>
          <p:cNvPr id="3" name="Picture 2">
            <a:extLst>
              <a:ext uri="{FF2B5EF4-FFF2-40B4-BE49-F238E27FC236}">
                <a16:creationId xmlns:a16="http://schemas.microsoft.com/office/drawing/2014/main" id="{19902993-D8C1-B066-82AB-57128BD141C5}"/>
              </a:ext>
            </a:extLst>
          </p:cNvPr>
          <p:cNvPicPr>
            <a:picLocks noChangeAspect="1"/>
          </p:cNvPicPr>
          <p:nvPr/>
        </p:nvPicPr>
        <p:blipFill>
          <a:blip r:embed="rId2"/>
          <a:stretch>
            <a:fillRect/>
          </a:stretch>
        </p:blipFill>
        <p:spPr>
          <a:xfrm>
            <a:off x="2928256" y="518148"/>
            <a:ext cx="9263743" cy="6339852"/>
          </a:xfrm>
          <a:prstGeom prst="rect">
            <a:avLst/>
          </a:prstGeom>
        </p:spPr>
      </p:pic>
    </p:spTree>
    <p:extLst>
      <p:ext uri="{BB962C8B-B14F-4D97-AF65-F5344CB8AC3E}">
        <p14:creationId xmlns:p14="http://schemas.microsoft.com/office/powerpoint/2010/main" val="28841318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923330"/>
          </a:xfrm>
          <a:prstGeom prst="rect">
            <a:avLst/>
          </a:prstGeom>
          <a:noFill/>
        </p:spPr>
        <p:txBody>
          <a:bodyPr wrap="square">
            <a:spAutoFit/>
          </a:bodyPr>
          <a:lstStyle/>
          <a:p>
            <a:r>
              <a:rPr lang="az-Latn-AZ"/>
              <a:t>Bu sahənin tipini </a:t>
            </a:r>
            <a:r>
              <a:rPr lang="az-Latn-AZ" b="1"/>
              <a:t>No Auth </a:t>
            </a:r>
            <a:r>
              <a:rPr lang="az-Latn-AZ"/>
              <a:t>olaraq saxlaya və </a:t>
            </a:r>
            <a:r>
              <a:rPr lang="az-Latn-AZ" b="1"/>
              <a:t>Headers</a:t>
            </a:r>
            <a:r>
              <a:rPr lang="az-Latn-AZ"/>
              <a:t> başlığı altında da həmin </a:t>
            </a:r>
            <a:r>
              <a:rPr lang="az-Latn-AZ" b="1"/>
              <a:t>tokeni</a:t>
            </a:r>
            <a:r>
              <a:rPr lang="az-Latn-AZ"/>
              <a:t> serverə göndərə bilərik Nəticə olaraq yenə dataları əldə edəcəyik (Aşağı sağ şəkil). Bu yazı şəkli həmin tokeni sadəcə posts routuruna tətbiq edir. Onun üçün əvvəlki qaydaya geri qaytarırıq.</a:t>
            </a:r>
            <a:endParaRPr lang="ru-RU"/>
          </a:p>
        </p:txBody>
      </p:sp>
      <p:pic>
        <p:nvPicPr>
          <p:cNvPr id="3" name="Picture 2">
            <a:extLst>
              <a:ext uri="{FF2B5EF4-FFF2-40B4-BE49-F238E27FC236}">
                <a16:creationId xmlns:a16="http://schemas.microsoft.com/office/drawing/2014/main" id="{BFB468D4-2ABA-1101-6EAC-81EFFE1A1EE0}"/>
              </a:ext>
            </a:extLst>
          </p:cNvPr>
          <p:cNvPicPr>
            <a:picLocks noChangeAspect="1"/>
          </p:cNvPicPr>
          <p:nvPr/>
        </p:nvPicPr>
        <p:blipFill>
          <a:blip r:embed="rId2"/>
          <a:stretch>
            <a:fillRect/>
          </a:stretch>
        </p:blipFill>
        <p:spPr>
          <a:xfrm>
            <a:off x="0" y="1118166"/>
            <a:ext cx="5711671" cy="2749324"/>
          </a:xfrm>
          <a:prstGeom prst="rect">
            <a:avLst/>
          </a:prstGeom>
        </p:spPr>
      </p:pic>
      <p:pic>
        <p:nvPicPr>
          <p:cNvPr id="6" name="Picture 5">
            <a:extLst>
              <a:ext uri="{FF2B5EF4-FFF2-40B4-BE49-F238E27FC236}">
                <a16:creationId xmlns:a16="http://schemas.microsoft.com/office/drawing/2014/main" id="{3690F3F5-287E-5838-9626-FA40EACA230F}"/>
              </a:ext>
            </a:extLst>
          </p:cNvPr>
          <p:cNvPicPr>
            <a:picLocks noChangeAspect="1"/>
          </p:cNvPicPr>
          <p:nvPr/>
        </p:nvPicPr>
        <p:blipFill>
          <a:blip r:embed="rId3"/>
          <a:stretch>
            <a:fillRect/>
          </a:stretch>
        </p:blipFill>
        <p:spPr>
          <a:xfrm>
            <a:off x="6063122" y="2492828"/>
            <a:ext cx="6128877" cy="4365171"/>
          </a:xfrm>
          <a:prstGeom prst="rect">
            <a:avLst/>
          </a:prstGeom>
        </p:spPr>
      </p:pic>
    </p:spTree>
    <p:extLst>
      <p:ext uri="{BB962C8B-B14F-4D97-AF65-F5344CB8AC3E}">
        <p14:creationId xmlns:p14="http://schemas.microsoft.com/office/powerpoint/2010/main" val="3197309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Əgər APİ yazacağıqsa onda </a:t>
            </a:r>
            <a:r>
              <a:rPr lang="az-Latn-AZ" b="1"/>
              <a:t>none</a:t>
            </a:r>
            <a:r>
              <a:rPr lang="az-Latn-AZ"/>
              <a:t> seçərək dəvam edirik.</a:t>
            </a:r>
            <a:endParaRPr lang="ru-RU"/>
          </a:p>
        </p:txBody>
      </p:sp>
      <p:pic>
        <p:nvPicPr>
          <p:cNvPr id="3" name="Picture 2">
            <a:extLst>
              <a:ext uri="{FF2B5EF4-FFF2-40B4-BE49-F238E27FC236}">
                <a16:creationId xmlns:a16="http://schemas.microsoft.com/office/drawing/2014/main" id="{286DEF3A-9C61-1B42-7191-8F8A9505CE5F}"/>
              </a:ext>
            </a:extLst>
          </p:cNvPr>
          <p:cNvPicPr>
            <a:picLocks noChangeAspect="1"/>
          </p:cNvPicPr>
          <p:nvPr/>
        </p:nvPicPr>
        <p:blipFill>
          <a:blip r:embed="rId2"/>
          <a:stretch>
            <a:fillRect/>
          </a:stretch>
        </p:blipFill>
        <p:spPr>
          <a:xfrm>
            <a:off x="3272545" y="1741023"/>
            <a:ext cx="5646909" cy="3375953"/>
          </a:xfrm>
          <a:prstGeom prst="rect">
            <a:avLst/>
          </a:prstGeom>
        </p:spPr>
      </p:pic>
    </p:spTree>
    <p:extLst>
      <p:ext uri="{BB962C8B-B14F-4D97-AF65-F5344CB8AC3E}">
        <p14:creationId xmlns:p14="http://schemas.microsoft.com/office/powerpoint/2010/main" val="138699676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en-US"/>
              <a:t>Bu sətir hal-hazırda token ilə daxil olmuş istifadəçinin id-sini avtomatik postun author_id sahəsinə yazır, yəni postu kim yaradıbsa DB-də onunla əlaqələndirir.</a:t>
            </a:r>
            <a:endParaRPr lang="ru-RU"/>
          </a:p>
        </p:txBody>
      </p:sp>
      <p:pic>
        <p:nvPicPr>
          <p:cNvPr id="3" name="Picture 2">
            <a:extLst>
              <a:ext uri="{FF2B5EF4-FFF2-40B4-BE49-F238E27FC236}">
                <a16:creationId xmlns:a16="http://schemas.microsoft.com/office/drawing/2014/main" id="{62B86A64-1AE5-6D46-D989-DF24BB1E6AC1}"/>
              </a:ext>
            </a:extLst>
          </p:cNvPr>
          <p:cNvPicPr>
            <a:picLocks noChangeAspect="1"/>
          </p:cNvPicPr>
          <p:nvPr/>
        </p:nvPicPr>
        <p:blipFill>
          <a:blip r:embed="rId2"/>
          <a:stretch>
            <a:fillRect/>
          </a:stretch>
        </p:blipFill>
        <p:spPr>
          <a:xfrm>
            <a:off x="5571494" y="646330"/>
            <a:ext cx="6620505" cy="6211669"/>
          </a:xfrm>
          <a:prstGeom prst="rect">
            <a:avLst/>
          </a:prstGeom>
        </p:spPr>
      </p:pic>
    </p:spTree>
    <p:extLst>
      <p:ext uri="{BB962C8B-B14F-4D97-AF65-F5344CB8AC3E}">
        <p14:creationId xmlns:p14="http://schemas.microsoft.com/office/powerpoint/2010/main" val="392074258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D11C07D3-CFEB-EAF4-18E3-1ACFF67ECC9C}"/>
              </a:ext>
            </a:extLst>
          </p:cNvPr>
          <p:cNvPicPr>
            <a:picLocks noChangeAspect="1"/>
          </p:cNvPicPr>
          <p:nvPr/>
        </p:nvPicPr>
        <p:blipFill>
          <a:blip r:embed="rId2"/>
          <a:stretch>
            <a:fillRect/>
          </a:stretch>
        </p:blipFill>
        <p:spPr>
          <a:xfrm>
            <a:off x="1634103" y="1085647"/>
            <a:ext cx="8923793" cy="4686706"/>
          </a:xfrm>
          <a:prstGeom prst="rect">
            <a:avLst/>
          </a:prstGeom>
        </p:spPr>
      </p:pic>
    </p:spTree>
    <p:extLst>
      <p:ext uri="{BB962C8B-B14F-4D97-AF65-F5344CB8AC3E}">
        <p14:creationId xmlns:p14="http://schemas.microsoft.com/office/powerpoint/2010/main" val="23642901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14E68D1B-C46A-C75B-3F4C-72A4E1C3DA80}"/>
              </a:ext>
            </a:extLst>
          </p:cNvPr>
          <p:cNvPicPr>
            <a:picLocks noChangeAspect="1"/>
          </p:cNvPicPr>
          <p:nvPr/>
        </p:nvPicPr>
        <p:blipFill>
          <a:blip r:embed="rId2"/>
          <a:stretch>
            <a:fillRect/>
          </a:stretch>
        </p:blipFill>
        <p:spPr>
          <a:xfrm>
            <a:off x="1508362" y="2030609"/>
            <a:ext cx="9175275" cy="27967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8144609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923330"/>
          </a:xfrm>
          <a:prstGeom prst="rect">
            <a:avLst/>
          </a:prstGeom>
          <a:noFill/>
        </p:spPr>
        <p:txBody>
          <a:bodyPr wrap="square">
            <a:spAutoFit/>
          </a:bodyPr>
          <a:lstStyle/>
          <a:p>
            <a:r>
              <a:rPr lang="az-Latn-AZ"/>
              <a:t>Əgər indi `</a:t>
            </a:r>
            <a:r>
              <a:rPr lang="az-Latn-AZ" b="1"/>
              <a:t>http://laravelapi.test/api/v1/posts </a:t>
            </a:r>
            <a:r>
              <a:rPr lang="az-Latn-AZ"/>
              <a:t>` bu routu işə salsaq </a:t>
            </a:r>
            <a:r>
              <a:rPr lang="az-Latn-AZ" i="1"/>
              <a:t>bütün istifadəçilərin postlarını </a:t>
            </a:r>
            <a:r>
              <a:rPr lang="az-Latn-AZ"/>
              <a:t>əldə edəcəyik.</a:t>
            </a:r>
          </a:p>
          <a:p>
            <a:endParaRPr lang="az-Latn-AZ"/>
          </a:p>
          <a:p>
            <a:r>
              <a:rPr lang="az-Latn-AZ"/>
              <a:t>Ancaq bizə sadəcə hal-hazırda sistemdə girişdə olan istifadəçinin yənin BOB istifadəçisinin postlarını əldə etmək lazımdır.</a:t>
            </a:r>
            <a:endParaRPr lang="ru-RU"/>
          </a:p>
        </p:txBody>
      </p:sp>
      <p:pic>
        <p:nvPicPr>
          <p:cNvPr id="3" name="Picture 2">
            <a:extLst>
              <a:ext uri="{FF2B5EF4-FFF2-40B4-BE49-F238E27FC236}">
                <a16:creationId xmlns:a16="http://schemas.microsoft.com/office/drawing/2014/main" id="{2AF3B17F-9ADA-8ECC-85D7-A5F8AE77303F}"/>
              </a:ext>
            </a:extLst>
          </p:cNvPr>
          <p:cNvPicPr>
            <a:picLocks noChangeAspect="1"/>
          </p:cNvPicPr>
          <p:nvPr/>
        </p:nvPicPr>
        <p:blipFill>
          <a:blip r:embed="rId2"/>
          <a:stretch>
            <a:fillRect/>
          </a:stretch>
        </p:blipFill>
        <p:spPr>
          <a:xfrm>
            <a:off x="4310742" y="1326319"/>
            <a:ext cx="7881257" cy="5531680"/>
          </a:xfrm>
          <a:prstGeom prst="rect">
            <a:avLst/>
          </a:prstGeom>
        </p:spPr>
      </p:pic>
    </p:spTree>
    <p:extLst>
      <p:ext uri="{BB962C8B-B14F-4D97-AF65-F5344CB8AC3E}">
        <p14:creationId xmlns:p14="http://schemas.microsoft.com/office/powerpoint/2010/main" val="154441661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011530"/>
          </a:xfrm>
          <a:prstGeom prst="rect">
            <a:avLst/>
          </a:prstGeom>
          <a:noFill/>
        </p:spPr>
        <p:txBody>
          <a:bodyPr wrap="square">
            <a:spAutoFit/>
          </a:bodyPr>
          <a:lstStyle/>
          <a:p>
            <a:r>
              <a:rPr lang="az-Latn-AZ" sz="1600"/>
              <a:t>Əgər məqsəd hazırda sistemə token ilə daxil olmuş istifadəçinin öz postlarını əldə etməkdirsə, onda 1ci şəkildəki kodu 2ci şəkildəki kod ilə dəyişdiririk.</a:t>
            </a:r>
          </a:p>
          <a:p>
            <a:endParaRPr lang="az-Latn-AZ" sz="1600"/>
          </a:p>
          <a:p>
            <a:pPr>
              <a:lnSpc>
                <a:spcPct val="150000"/>
              </a:lnSpc>
            </a:pPr>
            <a:r>
              <a:rPr lang="en-US" sz="1600" b="1"/>
              <a:t>request()-&gt;user() </a:t>
            </a:r>
            <a:r>
              <a:rPr lang="en-US" sz="1600"/>
              <a:t>Sanctum vasitəsilə </a:t>
            </a:r>
            <a:r>
              <a:rPr lang="en-US" sz="1600" b="1"/>
              <a:t>auth</a:t>
            </a:r>
            <a:r>
              <a:rPr lang="en-US" sz="1600"/>
              <a:t> olunmuş istifadəçini qaytarır.</a:t>
            </a:r>
          </a:p>
          <a:p>
            <a:pPr>
              <a:lnSpc>
                <a:spcPct val="150000"/>
              </a:lnSpc>
            </a:pPr>
            <a:r>
              <a:rPr lang="en-US" sz="1600" b="1"/>
              <a:t>$user-&gt;posts() </a:t>
            </a:r>
            <a:r>
              <a:rPr lang="en-US" sz="1600"/>
              <a:t>→ User–Post hasMany əlaqəsi ilə yalnız </a:t>
            </a:r>
            <a:r>
              <a:rPr lang="en-US" sz="1600" i="1"/>
              <a:t>həmin istifadəçiyə aid postları </a:t>
            </a:r>
            <a:r>
              <a:rPr lang="en-US" sz="1600"/>
              <a:t>seçir.</a:t>
            </a:r>
          </a:p>
          <a:p>
            <a:pPr>
              <a:lnSpc>
                <a:spcPct val="150000"/>
              </a:lnSpc>
            </a:pPr>
            <a:r>
              <a:rPr lang="en-US" sz="1600" b="1"/>
              <a:t>with('author') </a:t>
            </a:r>
            <a:r>
              <a:rPr lang="en-US" sz="1600"/>
              <a:t>→ hər post üçün müəllif məlumatını əvvəlcədən yükləyir (əlavə query-lər olmasın deyə).</a:t>
            </a:r>
            <a:r>
              <a:rPr lang="az-Latn-AZ" sz="1600"/>
              <a:t> Müəllif məlumatlarını istəmirsinizsə bu sətri poza bilərsiniz.</a:t>
            </a:r>
            <a:endParaRPr lang="en-US" sz="1600"/>
          </a:p>
          <a:p>
            <a:pPr>
              <a:lnSpc>
                <a:spcPct val="150000"/>
              </a:lnSpc>
            </a:pPr>
            <a:r>
              <a:rPr lang="en-US" sz="1600" b="1"/>
              <a:t>paginate() </a:t>
            </a:r>
            <a:r>
              <a:rPr lang="en-US" sz="1600"/>
              <a:t>→ nəticələri</a:t>
            </a:r>
            <a:r>
              <a:rPr lang="az-Latn-AZ" sz="1600"/>
              <a:t> hissə-hissə</a:t>
            </a:r>
            <a:r>
              <a:rPr lang="en-US" sz="1600"/>
              <a:t> səhifələyir, böyük datada performansı qoruyur.</a:t>
            </a:r>
          </a:p>
          <a:p>
            <a:pPr>
              <a:lnSpc>
                <a:spcPct val="150000"/>
              </a:lnSpc>
            </a:pPr>
            <a:r>
              <a:rPr lang="en-US" sz="1600" b="1"/>
              <a:t>PostResource::collection($posts) </a:t>
            </a:r>
            <a:r>
              <a:rPr lang="en-US" sz="1600"/>
              <a:t>→ postları standart API formatında client-ə göndərir.</a:t>
            </a:r>
            <a:endParaRPr lang="ru-RU" sz="1600"/>
          </a:p>
        </p:txBody>
      </p:sp>
      <p:grpSp>
        <p:nvGrpSpPr>
          <p:cNvPr id="9" name="Group 8">
            <a:extLst>
              <a:ext uri="{FF2B5EF4-FFF2-40B4-BE49-F238E27FC236}">
                <a16:creationId xmlns:a16="http://schemas.microsoft.com/office/drawing/2014/main" id="{52CD6266-D0E1-4DB3-A02C-71C75A8B6FD3}"/>
              </a:ext>
            </a:extLst>
          </p:cNvPr>
          <p:cNvGrpSpPr/>
          <p:nvPr/>
        </p:nvGrpSpPr>
        <p:grpSpPr>
          <a:xfrm>
            <a:off x="2872007" y="3054050"/>
            <a:ext cx="6637146" cy="3787544"/>
            <a:chOff x="2872007" y="3054050"/>
            <a:chExt cx="6637146" cy="3787544"/>
          </a:xfrm>
        </p:grpSpPr>
        <p:pic>
          <p:nvPicPr>
            <p:cNvPr id="3" name="Picture 2">
              <a:extLst>
                <a:ext uri="{FF2B5EF4-FFF2-40B4-BE49-F238E27FC236}">
                  <a16:creationId xmlns:a16="http://schemas.microsoft.com/office/drawing/2014/main" id="{28CC634E-5FDC-ECB4-138B-CA165ECA484C}"/>
                </a:ext>
              </a:extLst>
            </p:cNvPr>
            <p:cNvPicPr>
              <a:picLocks noChangeAspect="1"/>
            </p:cNvPicPr>
            <p:nvPr/>
          </p:nvPicPr>
          <p:blipFill>
            <a:blip r:embed="rId2"/>
            <a:stretch>
              <a:fillRect/>
            </a:stretch>
          </p:blipFill>
          <p:spPr>
            <a:xfrm>
              <a:off x="2872007" y="3054050"/>
              <a:ext cx="6637146" cy="1161753"/>
            </a:xfrm>
            <a:prstGeom prst="rect">
              <a:avLst/>
            </a:prstGeom>
          </p:spPr>
        </p:pic>
        <p:pic>
          <p:nvPicPr>
            <p:cNvPr id="6" name="Picture 5">
              <a:extLst>
                <a:ext uri="{FF2B5EF4-FFF2-40B4-BE49-F238E27FC236}">
                  <a16:creationId xmlns:a16="http://schemas.microsoft.com/office/drawing/2014/main" id="{ADC8A2CF-EE45-D278-A3EC-EE36D8676040}"/>
                </a:ext>
              </a:extLst>
            </p:cNvPr>
            <p:cNvPicPr>
              <a:picLocks noChangeAspect="1"/>
            </p:cNvPicPr>
            <p:nvPr/>
          </p:nvPicPr>
          <p:blipFill>
            <a:blip r:embed="rId3"/>
            <a:stretch>
              <a:fillRect/>
            </a:stretch>
          </p:blipFill>
          <p:spPr>
            <a:xfrm>
              <a:off x="2872007" y="4998591"/>
              <a:ext cx="6637146" cy="1843003"/>
            </a:xfrm>
            <a:prstGeom prst="rect">
              <a:avLst/>
            </a:prstGeom>
          </p:spPr>
        </p:pic>
        <p:sp>
          <p:nvSpPr>
            <p:cNvPr id="7" name="Arrow: Down 6">
              <a:extLst>
                <a:ext uri="{FF2B5EF4-FFF2-40B4-BE49-F238E27FC236}">
                  <a16:creationId xmlns:a16="http://schemas.microsoft.com/office/drawing/2014/main" id="{D0FA4A72-4A83-8CA7-AAB2-690F3A627E31}"/>
                </a:ext>
              </a:extLst>
            </p:cNvPr>
            <p:cNvSpPr/>
            <p:nvPr/>
          </p:nvSpPr>
          <p:spPr>
            <a:xfrm>
              <a:off x="6008915" y="4344312"/>
              <a:ext cx="522514" cy="543375"/>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402191896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Nəticə.</a:t>
            </a:r>
            <a:endParaRPr lang="ru-RU"/>
          </a:p>
        </p:txBody>
      </p:sp>
      <p:pic>
        <p:nvPicPr>
          <p:cNvPr id="3" name="Picture 2">
            <a:extLst>
              <a:ext uri="{FF2B5EF4-FFF2-40B4-BE49-F238E27FC236}">
                <a16:creationId xmlns:a16="http://schemas.microsoft.com/office/drawing/2014/main" id="{AD5BCA6D-1D01-B805-9ACC-F8995409AE39}"/>
              </a:ext>
            </a:extLst>
          </p:cNvPr>
          <p:cNvPicPr>
            <a:picLocks noChangeAspect="1"/>
          </p:cNvPicPr>
          <p:nvPr/>
        </p:nvPicPr>
        <p:blipFill>
          <a:blip r:embed="rId2"/>
          <a:stretch>
            <a:fillRect/>
          </a:stretch>
        </p:blipFill>
        <p:spPr>
          <a:xfrm>
            <a:off x="1203536" y="1172987"/>
            <a:ext cx="9784928" cy="5685013"/>
          </a:xfrm>
          <a:prstGeom prst="rect">
            <a:avLst/>
          </a:prstGeom>
        </p:spPr>
      </p:pic>
    </p:spTree>
    <p:extLst>
      <p:ext uri="{BB962C8B-B14F-4D97-AF65-F5344CB8AC3E}">
        <p14:creationId xmlns:p14="http://schemas.microsoft.com/office/powerpoint/2010/main" val="221197383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en-US"/>
              <a:t>Bu kod yalnız postun sahibi olan istifadəçiyə həmin postu görməyə icazə verir, başqası müraciət etsə 403 Forbidden qaytarır.</a:t>
            </a:r>
            <a:endParaRPr lang="ru-RU"/>
          </a:p>
        </p:txBody>
      </p:sp>
      <p:pic>
        <p:nvPicPr>
          <p:cNvPr id="3" name="Picture 2">
            <a:extLst>
              <a:ext uri="{FF2B5EF4-FFF2-40B4-BE49-F238E27FC236}">
                <a16:creationId xmlns:a16="http://schemas.microsoft.com/office/drawing/2014/main" id="{3D623CAE-4858-FEF4-1FE7-F30B528B8EF0}"/>
              </a:ext>
            </a:extLst>
          </p:cNvPr>
          <p:cNvPicPr>
            <a:picLocks noChangeAspect="1"/>
          </p:cNvPicPr>
          <p:nvPr/>
        </p:nvPicPr>
        <p:blipFill>
          <a:blip r:embed="rId2"/>
          <a:stretch>
            <a:fillRect/>
          </a:stretch>
        </p:blipFill>
        <p:spPr>
          <a:xfrm>
            <a:off x="5915150" y="646330"/>
            <a:ext cx="6276850" cy="6211669"/>
          </a:xfrm>
          <a:prstGeom prst="rect">
            <a:avLst/>
          </a:prstGeom>
        </p:spPr>
      </p:pic>
    </p:spTree>
    <p:extLst>
      <p:ext uri="{BB962C8B-B14F-4D97-AF65-F5344CB8AC3E}">
        <p14:creationId xmlns:p14="http://schemas.microsoft.com/office/powerpoint/2010/main" val="6491686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F5CA5D3E-AD7A-DBB9-918C-665763246133}"/>
              </a:ext>
            </a:extLst>
          </p:cNvPr>
          <p:cNvPicPr>
            <a:picLocks noChangeAspect="1"/>
          </p:cNvPicPr>
          <p:nvPr/>
        </p:nvPicPr>
        <p:blipFill>
          <a:blip r:embed="rId2"/>
          <a:stretch>
            <a:fillRect/>
          </a:stretch>
        </p:blipFill>
        <p:spPr>
          <a:xfrm>
            <a:off x="1253070" y="1386663"/>
            <a:ext cx="9685859" cy="4084674"/>
          </a:xfrm>
          <a:prstGeom prst="rect">
            <a:avLst/>
          </a:prstGeom>
        </p:spPr>
      </p:pic>
    </p:spTree>
    <p:extLst>
      <p:ext uri="{BB962C8B-B14F-4D97-AF65-F5344CB8AC3E}">
        <p14:creationId xmlns:p14="http://schemas.microsoft.com/office/powerpoint/2010/main" val="255315168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22424E21-C908-D20A-4633-B9435D4913C8}"/>
              </a:ext>
            </a:extLst>
          </p:cNvPr>
          <p:cNvPicPr>
            <a:picLocks noChangeAspect="1"/>
          </p:cNvPicPr>
          <p:nvPr/>
        </p:nvPicPr>
        <p:blipFill>
          <a:blip r:embed="rId2"/>
          <a:stretch>
            <a:fillRect/>
          </a:stretch>
        </p:blipFill>
        <p:spPr>
          <a:xfrm>
            <a:off x="1218777" y="1359990"/>
            <a:ext cx="9754445" cy="4138019"/>
          </a:xfrm>
          <a:prstGeom prst="rect">
            <a:avLst/>
          </a:prstGeom>
        </p:spPr>
      </p:pic>
    </p:spTree>
    <p:extLst>
      <p:ext uri="{BB962C8B-B14F-4D97-AF65-F5344CB8AC3E}">
        <p14:creationId xmlns:p14="http://schemas.microsoft.com/office/powerpoint/2010/main" val="345128659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Həmin kodu daha qısa </a:t>
            </a:r>
            <a:r>
              <a:rPr lang="az-Latn-AZ" b="1">
                <a:solidFill>
                  <a:srgbClr val="FF0000"/>
                </a:solidFill>
              </a:rPr>
              <a:t>abort_if() </a:t>
            </a:r>
            <a:r>
              <a:rPr lang="az-Latn-AZ"/>
              <a:t>metodu ilə də yaza bilərsiz.</a:t>
            </a:r>
            <a:endParaRPr lang="ru-RU"/>
          </a:p>
        </p:txBody>
      </p:sp>
      <p:pic>
        <p:nvPicPr>
          <p:cNvPr id="3" name="Picture 2">
            <a:extLst>
              <a:ext uri="{FF2B5EF4-FFF2-40B4-BE49-F238E27FC236}">
                <a16:creationId xmlns:a16="http://schemas.microsoft.com/office/drawing/2014/main" id="{C863010D-5FDF-4A34-3091-182855023CB5}"/>
              </a:ext>
            </a:extLst>
          </p:cNvPr>
          <p:cNvPicPr>
            <a:picLocks noChangeAspect="1"/>
          </p:cNvPicPr>
          <p:nvPr/>
        </p:nvPicPr>
        <p:blipFill>
          <a:blip r:embed="rId2"/>
          <a:stretch>
            <a:fillRect/>
          </a:stretch>
        </p:blipFill>
        <p:spPr>
          <a:xfrm>
            <a:off x="1858458" y="2231573"/>
            <a:ext cx="8475083" cy="2553314"/>
          </a:xfrm>
          <a:prstGeom prst="rect">
            <a:avLst/>
          </a:prstGeom>
        </p:spPr>
      </p:pic>
    </p:spTree>
    <p:extLst>
      <p:ext uri="{BB962C8B-B14F-4D97-AF65-F5344CB8AC3E}">
        <p14:creationId xmlns:p14="http://schemas.microsoft.com/office/powerpoint/2010/main" val="2859416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en-US"/>
              <a:t>Bu seçimdə </a:t>
            </a:r>
            <a:r>
              <a:rPr lang="en-US" b="1"/>
              <a:t>Pest</a:t>
            </a:r>
            <a:r>
              <a:rPr lang="en-US"/>
              <a:t> test framework-u seçilir, yəni Laravel layihəsində testləri </a:t>
            </a:r>
            <a:r>
              <a:rPr lang="en-US" b="1"/>
              <a:t>daha sadə, oxunaqlı və qısa sintaksis</a:t>
            </a:r>
            <a:r>
              <a:rPr lang="en-US"/>
              <a:t>lə yazmaq üçün Pest istifadə olunacaq.</a:t>
            </a:r>
            <a:endParaRPr lang="ru-RU"/>
          </a:p>
        </p:txBody>
      </p:sp>
      <p:pic>
        <p:nvPicPr>
          <p:cNvPr id="3" name="Picture 2">
            <a:extLst>
              <a:ext uri="{FF2B5EF4-FFF2-40B4-BE49-F238E27FC236}">
                <a16:creationId xmlns:a16="http://schemas.microsoft.com/office/drawing/2014/main" id="{574C0EAB-C26E-CD13-8C51-1E422F14F612}"/>
              </a:ext>
            </a:extLst>
          </p:cNvPr>
          <p:cNvPicPr>
            <a:picLocks noChangeAspect="1"/>
          </p:cNvPicPr>
          <p:nvPr/>
        </p:nvPicPr>
        <p:blipFill>
          <a:blip r:embed="rId2"/>
          <a:stretch>
            <a:fillRect/>
          </a:stretch>
        </p:blipFill>
        <p:spPr>
          <a:xfrm>
            <a:off x="3253493" y="1893437"/>
            <a:ext cx="5685013" cy="3071126"/>
          </a:xfrm>
          <a:prstGeom prst="rect">
            <a:avLst/>
          </a:prstGeom>
        </p:spPr>
      </p:pic>
    </p:spTree>
    <p:extLst>
      <p:ext uri="{BB962C8B-B14F-4D97-AF65-F5344CB8AC3E}">
        <p14:creationId xmlns:p14="http://schemas.microsoft.com/office/powerpoint/2010/main" val="6385409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Dahaaaa da qısaltmaq üçün isə bu cür yaza bilərik.</a:t>
            </a:r>
            <a:endParaRPr lang="ru-RU"/>
          </a:p>
        </p:txBody>
      </p:sp>
      <p:pic>
        <p:nvPicPr>
          <p:cNvPr id="3" name="Picture 2">
            <a:extLst>
              <a:ext uri="{FF2B5EF4-FFF2-40B4-BE49-F238E27FC236}">
                <a16:creationId xmlns:a16="http://schemas.microsoft.com/office/drawing/2014/main" id="{09C6720E-B090-17DF-DFB9-769E1BEC3D9D}"/>
              </a:ext>
            </a:extLst>
          </p:cNvPr>
          <p:cNvPicPr>
            <a:picLocks noChangeAspect="1"/>
          </p:cNvPicPr>
          <p:nvPr/>
        </p:nvPicPr>
        <p:blipFill>
          <a:blip r:embed="rId2"/>
          <a:stretch>
            <a:fillRect/>
          </a:stretch>
        </p:blipFill>
        <p:spPr>
          <a:xfrm>
            <a:off x="1820550" y="2437618"/>
            <a:ext cx="8550899" cy="1971458"/>
          </a:xfrm>
          <a:prstGeom prst="rect">
            <a:avLst/>
          </a:prstGeom>
        </p:spPr>
      </p:pic>
    </p:spTree>
    <p:extLst>
      <p:ext uri="{BB962C8B-B14F-4D97-AF65-F5344CB8AC3E}">
        <p14:creationId xmlns:p14="http://schemas.microsoft.com/office/powerpoint/2010/main" val="132436630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Həmin sətri update() funksiyasınada əlavə edirik.</a:t>
            </a:r>
            <a:endParaRPr lang="ru-RU"/>
          </a:p>
        </p:txBody>
      </p:sp>
      <p:pic>
        <p:nvPicPr>
          <p:cNvPr id="3" name="Picture 2">
            <a:extLst>
              <a:ext uri="{FF2B5EF4-FFF2-40B4-BE49-F238E27FC236}">
                <a16:creationId xmlns:a16="http://schemas.microsoft.com/office/drawing/2014/main" id="{25AF7E12-BABD-EF55-F907-DC832B5E9C5B}"/>
              </a:ext>
            </a:extLst>
          </p:cNvPr>
          <p:cNvPicPr>
            <a:picLocks noChangeAspect="1"/>
          </p:cNvPicPr>
          <p:nvPr/>
        </p:nvPicPr>
        <p:blipFill>
          <a:blip r:embed="rId2"/>
          <a:stretch>
            <a:fillRect/>
          </a:stretch>
        </p:blipFill>
        <p:spPr>
          <a:xfrm>
            <a:off x="2471972" y="1643743"/>
            <a:ext cx="7248055" cy="3132471"/>
          </a:xfrm>
          <a:prstGeom prst="rect">
            <a:avLst/>
          </a:prstGeom>
        </p:spPr>
      </p:pic>
    </p:spTree>
    <p:extLst>
      <p:ext uri="{BB962C8B-B14F-4D97-AF65-F5344CB8AC3E}">
        <p14:creationId xmlns:p14="http://schemas.microsoft.com/office/powerpoint/2010/main" val="564936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6D4B23B7-01E1-5ED5-2274-45839B2BB9ED}"/>
              </a:ext>
            </a:extLst>
          </p:cNvPr>
          <p:cNvPicPr>
            <a:picLocks noChangeAspect="1"/>
          </p:cNvPicPr>
          <p:nvPr/>
        </p:nvPicPr>
        <p:blipFill>
          <a:blip r:embed="rId2"/>
          <a:stretch>
            <a:fillRect/>
          </a:stretch>
        </p:blipFill>
        <p:spPr>
          <a:xfrm>
            <a:off x="1230208" y="1043733"/>
            <a:ext cx="9731583" cy="4770533"/>
          </a:xfrm>
          <a:prstGeom prst="rect">
            <a:avLst/>
          </a:prstGeom>
        </p:spPr>
      </p:pic>
    </p:spTree>
    <p:extLst>
      <p:ext uri="{BB962C8B-B14F-4D97-AF65-F5344CB8AC3E}">
        <p14:creationId xmlns:p14="http://schemas.microsoft.com/office/powerpoint/2010/main" val="18394632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892826"/>
          </a:xfrm>
          <a:prstGeom prst="rect">
            <a:avLst/>
          </a:prstGeom>
          <a:noFill/>
        </p:spPr>
        <p:txBody>
          <a:bodyPr wrap="square">
            <a:spAutoFit/>
          </a:bodyPr>
          <a:lstStyle/>
          <a:p>
            <a:r>
              <a:rPr lang="az-Latn-AZ"/>
              <a:t>Burada sual verə bilərsiz ki, niyə 403 yox 404 qayıtdı çünki arxa planda Laravel təxminən bunu edir:</a:t>
            </a:r>
          </a:p>
          <a:p>
            <a:pPr marL="742950" lvl="1" indent="-285750">
              <a:lnSpc>
                <a:spcPct val="150000"/>
              </a:lnSpc>
              <a:buFont typeface="Wingdings" panose="05000000000000000000" pitchFamily="2" charset="2"/>
              <a:buChar char="q"/>
            </a:pPr>
            <a:r>
              <a:rPr lang="en-US" b="1">
                <a:solidFill>
                  <a:srgbClr val="FF0000"/>
                </a:solidFill>
              </a:rPr>
              <a:t>$post = Post::where('id', $routeParam)-&gt;firstOrFail();</a:t>
            </a:r>
            <a:endParaRPr lang="az-Latn-AZ" b="1">
              <a:solidFill>
                <a:srgbClr val="FF0000"/>
              </a:solidFill>
            </a:endParaRPr>
          </a:p>
          <a:p>
            <a:endParaRPr lang="az-Latn-AZ"/>
          </a:p>
          <a:p>
            <a:r>
              <a:rPr lang="en-US"/>
              <a:t>Bu kod framework-ün içindədir, controller-də görünmür.</a:t>
            </a:r>
            <a:endParaRPr lang="az-Latn-AZ"/>
          </a:p>
          <a:p>
            <a:endParaRPr lang="az-Latn-AZ"/>
          </a:p>
          <a:p>
            <a:r>
              <a:rPr lang="en-US" b="1"/>
              <a:t>403</a:t>
            </a:r>
            <a:r>
              <a:rPr lang="en-US"/>
              <a:t> yalnız bu halda işləyir ki, </a:t>
            </a:r>
            <a:r>
              <a:rPr lang="en-US" b="1"/>
              <a:t>Post</a:t>
            </a:r>
            <a:r>
              <a:rPr lang="en-US"/>
              <a:t> tapılır amma </a:t>
            </a:r>
            <a:r>
              <a:rPr lang="en-US" b="1"/>
              <a:t>Auth::id() != $post-&gt;author_id</a:t>
            </a:r>
            <a:r>
              <a:rPr lang="en-US"/>
              <a:t>. </a:t>
            </a:r>
            <a:endParaRPr lang="ru-RU"/>
          </a:p>
        </p:txBody>
      </p:sp>
      <p:pic>
        <p:nvPicPr>
          <p:cNvPr id="3" name="Picture 2">
            <a:extLst>
              <a:ext uri="{FF2B5EF4-FFF2-40B4-BE49-F238E27FC236}">
                <a16:creationId xmlns:a16="http://schemas.microsoft.com/office/drawing/2014/main" id="{880C7E89-3A73-2248-957B-4AD43386605F}"/>
              </a:ext>
            </a:extLst>
          </p:cNvPr>
          <p:cNvPicPr>
            <a:picLocks noChangeAspect="1"/>
          </p:cNvPicPr>
          <p:nvPr/>
        </p:nvPicPr>
        <p:blipFill>
          <a:blip r:embed="rId2"/>
          <a:stretch>
            <a:fillRect/>
          </a:stretch>
        </p:blipFill>
        <p:spPr>
          <a:xfrm>
            <a:off x="1241640" y="2155370"/>
            <a:ext cx="9077498" cy="4702629"/>
          </a:xfrm>
          <a:prstGeom prst="rect">
            <a:avLst/>
          </a:prstGeom>
        </p:spPr>
      </p:pic>
    </p:spTree>
    <p:extLst>
      <p:ext uri="{BB962C8B-B14F-4D97-AF65-F5344CB8AC3E}">
        <p14:creationId xmlns:p14="http://schemas.microsoft.com/office/powerpoint/2010/main" val="211495711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Delete üçündə eyni kodu əlavə edirik.</a:t>
            </a:r>
            <a:endParaRPr lang="ru-RU"/>
          </a:p>
        </p:txBody>
      </p:sp>
      <p:pic>
        <p:nvPicPr>
          <p:cNvPr id="3" name="Picture 2">
            <a:extLst>
              <a:ext uri="{FF2B5EF4-FFF2-40B4-BE49-F238E27FC236}">
                <a16:creationId xmlns:a16="http://schemas.microsoft.com/office/drawing/2014/main" id="{A841D7D1-DCC7-02ED-3CDE-3AF89EB5FA3E}"/>
              </a:ext>
            </a:extLst>
          </p:cNvPr>
          <p:cNvPicPr>
            <a:picLocks noChangeAspect="1"/>
          </p:cNvPicPr>
          <p:nvPr/>
        </p:nvPicPr>
        <p:blipFill>
          <a:blip r:embed="rId2"/>
          <a:stretch>
            <a:fillRect/>
          </a:stretch>
        </p:blipFill>
        <p:spPr>
          <a:xfrm>
            <a:off x="2081649" y="2133600"/>
            <a:ext cx="8028701" cy="2061270"/>
          </a:xfrm>
          <a:prstGeom prst="rect">
            <a:avLst/>
          </a:prstGeom>
        </p:spPr>
      </p:pic>
    </p:spTree>
    <p:extLst>
      <p:ext uri="{BB962C8B-B14F-4D97-AF65-F5344CB8AC3E}">
        <p14:creationId xmlns:p14="http://schemas.microsoft.com/office/powerpoint/2010/main" val="212360927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az-Latn-AZ"/>
              <a:t>Tətbiqdən çıxmaq üçün </a:t>
            </a:r>
            <a:r>
              <a:rPr lang="az-Latn-AZ" b="1"/>
              <a:t>logout</a:t>
            </a:r>
            <a:r>
              <a:rPr lang="az-Latn-AZ"/>
              <a:t> routunu əlavə edirik. Ancaq çıxmır çünki </a:t>
            </a:r>
            <a:r>
              <a:rPr lang="az-Latn-AZ" b="1"/>
              <a:t>auth.php </a:t>
            </a:r>
            <a:r>
              <a:rPr lang="az-Latn-AZ"/>
              <a:t>faylında </a:t>
            </a:r>
            <a:r>
              <a:rPr lang="az-Latn-AZ" b="1"/>
              <a:t>logout</a:t>
            </a:r>
            <a:r>
              <a:rPr lang="az-Latn-AZ"/>
              <a:t> routu fərqli </a:t>
            </a:r>
            <a:r>
              <a:rPr lang="en-US" b="1"/>
              <a:t>middleware</a:t>
            </a:r>
            <a:r>
              <a:rPr lang="en-US"/>
              <a:t> </a:t>
            </a:r>
            <a:r>
              <a:rPr lang="az-Latn-AZ"/>
              <a:t>üçün işləyir.</a:t>
            </a:r>
            <a:endParaRPr lang="ru-RU"/>
          </a:p>
        </p:txBody>
      </p:sp>
      <p:pic>
        <p:nvPicPr>
          <p:cNvPr id="3" name="Picture 2">
            <a:extLst>
              <a:ext uri="{FF2B5EF4-FFF2-40B4-BE49-F238E27FC236}">
                <a16:creationId xmlns:a16="http://schemas.microsoft.com/office/drawing/2014/main" id="{8B6E7500-A1E2-1091-CA0A-911A8F00304B}"/>
              </a:ext>
            </a:extLst>
          </p:cNvPr>
          <p:cNvPicPr>
            <a:picLocks noChangeAspect="1"/>
          </p:cNvPicPr>
          <p:nvPr/>
        </p:nvPicPr>
        <p:blipFill>
          <a:blip r:embed="rId2"/>
          <a:stretch>
            <a:fillRect/>
          </a:stretch>
        </p:blipFill>
        <p:spPr>
          <a:xfrm>
            <a:off x="1093036" y="948475"/>
            <a:ext cx="10005927" cy="4961050"/>
          </a:xfrm>
          <a:prstGeom prst="rect">
            <a:avLst/>
          </a:prstGeom>
        </p:spPr>
      </p:pic>
    </p:spTree>
    <p:extLst>
      <p:ext uri="{BB962C8B-B14F-4D97-AF65-F5344CB8AC3E}">
        <p14:creationId xmlns:p14="http://schemas.microsoft.com/office/powerpoint/2010/main" val="349297141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923330"/>
          </a:xfrm>
          <a:prstGeom prst="rect">
            <a:avLst/>
          </a:prstGeom>
          <a:noFill/>
        </p:spPr>
        <p:txBody>
          <a:bodyPr wrap="square">
            <a:spAutoFit/>
          </a:bodyPr>
          <a:lstStyle/>
          <a:p>
            <a:r>
              <a:rPr lang="az-Latn-AZ"/>
              <a:t>Göstərilən qayda </a:t>
            </a:r>
            <a:r>
              <a:rPr lang="en-US" b="1"/>
              <a:t>middleware</a:t>
            </a:r>
            <a:r>
              <a:rPr lang="en-US"/>
              <a:t> </a:t>
            </a:r>
            <a:r>
              <a:rPr lang="az-Latn-AZ"/>
              <a:t>–lərdə dəyişiklik edirik. Burada ən əsas </a:t>
            </a:r>
            <a:r>
              <a:rPr lang="en-US" b="1"/>
              <a:t>/logout </a:t>
            </a:r>
            <a:r>
              <a:rPr lang="az-Latn-AZ"/>
              <a:t>–dur.</a:t>
            </a:r>
          </a:p>
          <a:p>
            <a:endParaRPr lang="az-Latn-AZ"/>
          </a:p>
          <a:p>
            <a:r>
              <a:rPr lang="az-Latn-AZ"/>
              <a:t>Sadəcə əl atmışkən digərlərinidə eyni </a:t>
            </a:r>
            <a:r>
              <a:rPr lang="en-US" b="1"/>
              <a:t>middleware</a:t>
            </a:r>
            <a:r>
              <a:rPr lang="en-US"/>
              <a:t> </a:t>
            </a:r>
            <a:r>
              <a:rPr lang="az-Latn-AZ"/>
              <a:t>içinə əlavə etdin.</a:t>
            </a:r>
            <a:endParaRPr lang="ru-RU"/>
          </a:p>
        </p:txBody>
      </p:sp>
      <p:pic>
        <p:nvPicPr>
          <p:cNvPr id="3" name="Picture 2">
            <a:extLst>
              <a:ext uri="{FF2B5EF4-FFF2-40B4-BE49-F238E27FC236}">
                <a16:creationId xmlns:a16="http://schemas.microsoft.com/office/drawing/2014/main" id="{B28EC5F2-6265-45F5-B1E8-7223ED0C6973}"/>
              </a:ext>
            </a:extLst>
          </p:cNvPr>
          <p:cNvPicPr>
            <a:picLocks noChangeAspect="1"/>
          </p:cNvPicPr>
          <p:nvPr/>
        </p:nvPicPr>
        <p:blipFill>
          <a:blip r:embed="rId2"/>
          <a:stretch>
            <a:fillRect/>
          </a:stretch>
        </p:blipFill>
        <p:spPr>
          <a:xfrm>
            <a:off x="3020360" y="1148080"/>
            <a:ext cx="9171639" cy="5709920"/>
          </a:xfrm>
          <a:prstGeom prst="rect">
            <a:avLst/>
          </a:prstGeom>
        </p:spPr>
      </p:pic>
    </p:spTree>
    <p:extLst>
      <p:ext uri="{BB962C8B-B14F-4D97-AF65-F5344CB8AC3E}">
        <p14:creationId xmlns:p14="http://schemas.microsoft.com/office/powerpoint/2010/main" val="11240415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462213"/>
          </a:xfrm>
          <a:prstGeom prst="rect">
            <a:avLst/>
          </a:prstGeom>
          <a:noFill/>
        </p:spPr>
        <p:txBody>
          <a:bodyPr wrap="square">
            <a:spAutoFit/>
          </a:bodyPr>
          <a:lstStyle/>
          <a:p>
            <a:r>
              <a:rPr lang="az-Latn-AZ" sz="1400"/>
              <a:t>Bu da indiki nəticə. Bu xəta tam olaraq </a:t>
            </a:r>
            <a:r>
              <a:rPr lang="az-Latn-AZ" sz="1400" b="1"/>
              <a:t>API-only + Sanctum </a:t>
            </a:r>
            <a:r>
              <a:rPr lang="az-Latn-AZ" sz="1400"/>
              <a:t>kontekstində gözlənilən problemdir.</a:t>
            </a:r>
          </a:p>
          <a:p>
            <a:endParaRPr lang="az-Latn-AZ" sz="1400"/>
          </a:p>
          <a:p>
            <a:r>
              <a:rPr lang="en-US" sz="1400"/>
              <a:t>Bu o deməkdir ki:</a:t>
            </a:r>
          </a:p>
          <a:p>
            <a:pPr marL="742950" lvl="1" indent="-285750">
              <a:lnSpc>
                <a:spcPct val="150000"/>
              </a:lnSpc>
              <a:buFont typeface="Wingdings" panose="05000000000000000000" pitchFamily="2" charset="2"/>
              <a:buChar char="q"/>
            </a:pPr>
            <a:r>
              <a:rPr lang="en-US" sz="1400"/>
              <a:t>logout metodunda session ilə bağlı kod var</a:t>
            </a:r>
          </a:p>
          <a:p>
            <a:pPr marL="742950" lvl="1" indent="-285750">
              <a:lnSpc>
                <a:spcPct val="150000"/>
              </a:lnSpc>
              <a:buFont typeface="Wingdings" panose="05000000000000000000" pitchFamily="2" charset="2"/>
              <a:buChar char="q"/>
            </a:pPr>
            <a:r>
              <a:rPr lang="en-US" sz="1400"/>
              <a:t>Amma API-də session ümumiyyətlə yoxdur</a:t>
            </a:r>
          </a:p>
          <a:p>
            <a:pPr marL="742950" lvl="1" indent="-285750">
              <a:lnSpc>
                <a:spcPct val="150000"/>
              </a:lnSpc>
              <a:buFont typeface="Wingdings" panose="05000000000000000000" pitchFamily="2" charset="2"/>
              <a:buChar char="q"/>
            </a:pPr>
            <a:r>
              <a:rPr lang="en-US" sz="1400"/>
              <a:t>auth:sanctum → token əsaslıdır, session/cookie istifadə etmir</a:t>
            </a:r>
          </a:p>
          <a:p>
            <a:pPr marL="742950" lvl="1" indent="-285750">
              <a:lnSpc>
                <a:spcPct val="150000"/>
              </a:lnSpc>
              <a:buFont typeface="Wingdings" panose="05000000000000000000" pitchFamily="2" charset="2"/>
              <a:buChar char="q"/>
            </a:pPr>
            <a:r>
              <a:rPr lang="en-US" sz="1400"/>
              <a:t>Yəni destroy() metodunda web logout məntiqi qalıb.</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ECF2F776-C1BE-97D0-BB60-A94DC1285909}"/>
              </a:ext>
            </a:extLst>
          </p:cNvPr>
          <p:cNvPicPr>
            <a:picLocks noChangeAspect="1"/>
          </p:cNvPicPr>
          <p:nvPr/>
        </p:nvPicPr>
        <p:blipFill>
          <a:blip r:embed="rId2"/>
          <a:stretch>
            <a:fillRect/>
          </a:stretch>
        </p:blipFill>
        <p:spPr>
          <a:xfrm>
            <a:off x="5140959" y="2032749"/>
            <a:ext cx="7051039" cy="4825250"/>
          </a:xfrm>
          <a:prstGeom prst="rect">
            <a:avLst/>
          </a:prstGeom>
        </p:spPr>
      </p:pic>
    </p:spTree>
    <p:extLst>
      <p:ext uri="{BB962C8B-B14F-4D97-AF65-F5344CB8AC3E}">
        <p14:creationId xmlns:p14="http://schemas.microsoft.com/office/powerpoint/2010/main" val="334317008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4401205"/>
          </a:xfrm>
          <a:prstGeom prst="rect">
            <a:avLst/>
          </a:prstGeom>
          <a:noFill/>
        </p:spPr>
        <p:txBody>
          <a:bodyPr wrap="square">
            <a:spAutoFit/>
          </a:bodyPr>
          <a:lstStyle/>
          <a:p>
            <a:r>
              <a:rPr lang="en-US" sz="1600"/>
              <a:t>Bizdə problem yaradan hissə </a:t>
            </a:r>
            <a:r>
              <a:rPr lang="en-US" sz="1600" b="1"/>
              <a:t>LoginController@destroy </a:t>
            </a:r>
            <a:r>
              <a:rPr lang="en-US" sz="1600"/>
              <a:t>içində çox güman ki, belə bir şey var:</a:t>
            </a:r>
            <a:endParaRPr lang="az-Latn-AZ" sz="1600"/>
          </a:p>
          <a:p>
            <a:endParaRPr lang="az-Latn-AZ" sz="1600"/>
          </a:p>
          <a:p>
            <a:endParaRPr lang="az-Latn-AZ" sz="1600"/>
          </a:p>
          <a:p>
            <a:endParaRPr lang="az-Latn-AZ" sz="1600"/>
          </a:p>
          <a:p>
            <a:r>
              <a:rPr lang="en-US" sz="1600"/>
              <a:t>və ya</a:t>
            </a:r>
            <a:r>
              <a:rPr lang="az-Latn-AZ" sz="1600"/>
              <a:t>.    Bunlar yalnız </a:t>
            </a:r>
            <a:r>
              <a:rPr lang="az-Latn-AZ" sz="1600" b="1"/>
              <a:t>web.php + session </a:t>
            </a:r>
            <a:r>
              <a:rPr lang="az-Latn-AZ" sz="1600"/>
              <a:t>üçündür.</a:t>
            </a:r>
          </a:p>
          <a:p>
            <a:endParaRPr lang="az-Latn-AZ" sz="1600"/>
          </a:p>
          <a:p>
            <a:endParaRPr lang="az-Latn-AZ" sz="1600"/>
          </a:p>
          <a:p>
            <a:endParaRPr lang="az-Latn-AZ" sz="1600"/>
          </a:p>
          <a:p>
            <a:r>
              <a:rPr lang="en-US" sz="1600"/>
              <a:t>API-only </a:t>
            </a:r>
            <a:r>
              <a:rPr lang="az-Latn-AZ" sz="1600"/>
              <a:t>üçün </a:t>
            </a:r>
            <a:r>
              <a:rPr lang="en-US" sz="1600"/>
              <a:t>düzgün logout </a:t>
            </a:r>
            <a:r>
              <a:rPr lang="az-Latn-AZ" sz="1600"/>
              <a:t>aşağıdakı kimi</a:t>
            </a:r>
            <a:r>
              <a:rPr lang="en-US" sz="1600"/>
              <a:t> olmalıdır</a:t>
            </a:r>
            <a:r>
              <a:rPr lang="az-Latn-AZ" sz="1600"/>
              <a:t>.</a:t>
            </a:r>
          </a:p>
          <a:p>
            <a:endParaRPr lang="az-Latn-AZ" sz="1600"/>
          </a:p>
          <a:p>
            <a:r>
              <a:rPr lang="en-US" sz="1600"/>
              <a:t>Bu nə edir?</a:t>
            </a:r>
          </a:p>
          <a:p>
            <a:pPr marL="285750" indent="-285750">
              <a:lnSpc>
                <a:spcPct val="150000"/>
              </a:lnSpc>
              <a:buFont typeface="Wingdings" panose="05000000000000000000" pitchFamily="2" charset="2"/>
              <a:buChar char="q"/>
            </a:pPr>
            <a:r>
              <a:rPr lang="en-US" sz="1600"/>
              <a:t>currentAccessToken() → hazırda istifadə olunan token</a:t>
            </a:r>
          </a:p>
          <a:p>
            <a:pPr marL="285750" indent="-285750">
              <a:lnSpc>
                <a:spcPct val="150000"/>
              </a:lnSpc>
              <a:buFont typeface="Wingdings" panose="05000000000000000000" pitchFamily="2" charset="2"/>
              <a:buChar char="q"/>
            </a:pPr>
            <a:r>
              <a:rPr lang="en-US" sz="1600"/>
              <a:t>delete() → token DB-dən silinir</a:t>
            </a:r>
          </a:p>
          <a:p>
            <a:pPr marL="285750" indent="-285750">
              <a:lnSpc>
                <a:spcPct val="150000"/>
              </a:lnSpc>
              <a:buFont typeface="Wingdings" panose="05000000000000000000" pitchFamily="2" charset="2"/>
              <a:buChar char="q"/>
            </a:pPr>
            <a:r>
              <a:rPr lang="en-US" sz="1600"/>
              <a:t>Token silinən kimi → user çıxmış sayılır</a:t>
            </a:r>
            <a:endParaRPr lang="az-Latn-AZ" sz="1600"/>
          </a:p>
          <a:p>
            <a:endParaRPr lang="az-Latn-AZ" sz="1600"/>
          </a:p>
          <a:p>
            <a:endParaRPr lang="ru-RU" sz="1600"/>
          </a:p>
        </p:txBody>
      </p:sp>
      <p:pic>
        <p:nvPicPr>
          <p:cNvPr id="3" name="Picture 2">
            <a:extLst>
              <a:ext uri="{FF2B5EF4-FFF2-40B4-BE49-F238E27FC236}">
                <a16:creationId xmlns:a16="http://schemas.microsoft.com/office/drawing/2014/main" id="{B9C78121-14B7-A860-33B3-6B37E1DDC9D9}"/>
              </a:ext>
            </a:extLst>
          </p:cNvPr>
          <p:cNvPicPr>
            <a:picLocks noChangeAspect="1"/>
          </p:cNvPicPr>
          <p:nvPr/>
        </p:nvPicPr>
        <p:blipFill>
          <a:blip r:embed="rId2"/>
          <a:stretch>
            <a:fillRect/>
          </a:stretch>
        </p:blipFill>
        <p:spPr>
          <a:xfrm>
            <a:off x="0" y="317477"/>
            <a:ext cx="3093988" cy="533446"/>
          </a:xfrm>
          <a:prstGeom prst="rect">
            <a:avLst/>
          </a:prstGeom>
        </p:spPr>
      </p:pic>
      <p:pic>
        <p:nvPicPr>
          <p:cNvPr id="6" name="Picture 5">
            <a:extLst>
              <a:ext uri="{FF2B5EF4-FFF2-40B4-BE49-F238E27FC236}">
                <a16:creationId xmlns:a16="http://schemas.microsoft.com/office/drawing/2014/main" id="{A52E2A52-EE00-3F0C-CA91-D0C2069D618B}"/>
              </a:ext>
            </a:extLst>
          </p:cNvPr>
          <p:cNvPicPr>
            <a:picLocks noChangeAspect="1"/>
          </p:cNvPicPr>
          <p:nvPr/>
        </p:nvPicPr>
        <p:blipFill>
          <a:blip r:embed="rId3"/>
          <a:stretch>
            <a:fillRect/>
          </a:stretch>
        </p:blipFill>
        <p:spPr>
          <a:xfrm>
            <a:off x="0" y="1305540"/>
            <a:ext cx="1226926" cy="304826"/>
          </a:xfrm>
          <a:prstGeom prst="rect">
            <a:avLst/>
          </a:prstGeom>
        </p:spPr>
      </p:pic>
      <p:pic>
        <p:nvPicPr>
          <p:cNvPr id="8" name="Picture 7">
            <a:extLst>
              <a:ext uri="{FF2B5EF4-FFF2-40B4-BE49-F238E27FC236}">
                <a16:creationId xmlns:a16="http://schemas.microsoft.com/office/drawing/2014/main" id="{A96A8569-61A3-5842-AC47-83EF970C48A7}"/>
              </a:ext>
            </a:extLst>
          </p:cNvPr>
          <p:cNvPicPr>
            <a:picLocks noChangeAspect="1"/>
          </p:cNvPicPr>
          <p:nvPr/>
        </p:nvPicPr>
        <p:blipFill>
          <a:blip r:embed="rId4"/>
          <a:stretch>
            <a:fillRect/>
          </a:stretch>
        </p:blipFill>
        <p:spPr>
          <a:xfrm>
            <a:off x="5273040" y="2752123"/>
            <a:ext cx="6918960" cy="4134277"/>
          </a:xfrm>
          <a:prstGeom prst="rect">
            <a:avLst/>
          </a:prstGeom>
        </p:spPr>
      </p:pic>
    </p:spTree>
    <p:extLst>
      <p:ext uri="{BB962C8B-B14F-4D97-AF65-F5344CB8AC3E}">
        <p14:creationId xmlns:p14="http://schemas.microsoft.com/office/powerpoint/2010/main" val="239680494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Uğurlu çıxış.</a:t>
            </a:r>
            <a:endParaRPr lang="ru-RU"/>
          </a:p>
        </p:txBody>
      </p:sp>
      <p:pic>
        <p:nvPicPr>
          <p:cNvPr id="3" name="Picture 2">
            <a:extLst>
              <a:ext uri="{FF2B5EF4-FFF2-40B4-BE49-F238E27FC236}">
                <a16:creationId xmlns:a16="http://schemas.microsoft.com/office/drawing/2014/main" id="{35872D77-2289-18F5-CBD1-84BE0BC3D3F3}"/>
              </a:ext>
            </a:extLst>
          </p:cNvPr>
          <p:cNvPicPr>
            <a:picLocks noChangeAspect="1"/>
          </p:cNvPicPr>
          <p:nvPr/>
        </p:nvPicPr>
        <p:blipFill>
          <a:blip r:embed="rId2"/>
          <a:stretch>
            <a:fillRect/>
          </a:stretch>
        </p:blipFill>
        <p:spPr>
          <a:xfrm>
            <a:off x="1089226" y="1055164"/>
            <a:ext cx="10013548" cy="4747671"/>
          </a:xfrm>
          <a:prstGeom prst="rect">
            <a:avLst/>
          </a:prstGeom>
        </p:spPr>
      </p:pic>
    </p:spTree>
    <p:extLst>
      <p:ext uri="{BB962C8B-B14F-4D97-AF65-F5344CB8AC3E}">
        <p14:creationId xmlns:p14="http://schemas.microsoft.com/office/powerpoint/2010/main" val="2184035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923330"/>
          </a:xfrm>
          <a:prstGeom prst="rect">
            <a:avLst/>
          </a:prstGeom>
          <a:noFill/>
        </p:spPr>
        <p:txBody>
          <a:bodyPr wrap="square">
            <a:spAutoFit/>
          </a:bodyPr>
          <a:lstStyle/>
          <a:p>
            <a:r>
              <a:rPr lang="az-Latn-AZ"/>
              <a:t>Git repo yaratmırıq sonrada istəsəniz əlavə edərsiz.</a:t>
            </a:r>
          </a:p>
          <a:p>
            <a:endParaRPr lang="az-Latn-AZ"/>
          </a:p>
          <a:p>
            <a:r>
              <a:rPr lang="az-Latn-AZ"/>
              <a:t>NO dedikdən sonra uzun bir müddət gözləmək lazımdır ki, tətbiq yüklənsin.</a:t>
            </a:r>
            <a:endParaRPr lang="ru-RU"/>
          </a:p>
        </p:txBody>
      </p:sp>
      <p:pic>
        <p:nvPicPr>
          <p:cNvPr id="3" name="Picture 2">
            <a:extLst>
              <a:ext uri="{FF2B5EF4-FFF2-40B4-BE49-F238E27FC236}">
                <a16:creationId xmlns:a16="http://schemas.microsoft.com/office/drawing/2014/main" id="{5B224487-0128-DB0E-BF28-2A32E30B65C1}"/>
              </a:ext>
            </a:extLst>
          </p:cNvPr>
          <p:cNvPicPr>
            <a:picLocks noChangeAspect="1"/>
          </p:cNvPicPr>
          <p:nvPr/>
        </p:nvPicPr>
        <p:blipFill>
          <a:blip r:embed="rId2"/>
          <a:stretch>
            <a:fillRect/>
          </a:stretch>
        </p:blipFill>
        <p:spPr>
          <a:xfrm>
            <a:off x="3146804" y="1535266"/>
            <a:ext cx="5898391" cy="3787468"/>
          </a:xfrm>
          <a:prstGeom prst="rect">
            <a:avLst/>
          </a:prstGeom>
        </p:spPr>
      </p:pic>
    </p:spTree>
    <p:extLst>
      <p:ext uri="{BB962C8B-B14F-4D97-AF65-F5344CB8AC3E}">
        <p14:creationId xmlns:p14="http://schemas.microsoft.com/office/powerpoint/2010/main" val="119658679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Çıxış etdikdən sonra bütün routlar eyni nəticəni qaytaracaq.</a:t>
            </a:r>
            <a:endParaRPr lang="ru-RU"/>
          </a:p>
        </p:txBody>
      </p:sp>
      <p:pic>
        <p:nvPicPr>
          <p:cNvPr id="3" name="Picture 2">
            <a:extLst>
              <a:ext uri="{FF2B5EF4-FFF2-40B4-BE49-F238E27FC236}">
                <a16:creationId xmlns:a16="http://schemas.microsoft.com/office/drawing/2014/main" id="{82F37FAC-91F3-CE78-2081-CA232524F22D}"/>
              </a:ext>
            </a:extLst>
          </p:cNvPr>
          <p:cNvPicPr>
            <a:picLocks noChangeAspect="1"/>
          </p:cNvPicPr>
          <p:nvPr/>
        </p:nvPicPr>
        <p:blipFill>
          <a:blip r:embed="rId2"/>
          <a:stretch>
            <a:fillRect/>
          </a:stretch>
        </p:blipFill>
        <p:spPr>
          <a:xfrm>
            <a:off x="1081605" y="845596"/>
            <a:ext cx="10028789" cy="5166808"/>
          </a:xfrm>
          <a:prstGeom prst="rect">
            <a:avLst/>
          </a:prstGeom>
        </p:spPr>
      </p:pic>
    </p:spTree>
    <p:extLst>
      <p:ext uri="{BB962C8B-B14F-4D97-AF65-F5344CB8AC3E}">
        <p14:creationId xmlns:p14="http://schemas.microsoft.com/office/powerpoint/2010/main" val="240738965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19"/>
          </a:xfrm>
          <a:prstGeom prst="rect">
            <a:avLst/>
          </a:prstGeom>
          <a:noFill/>
        </p:spPr>
        <p:txBody>
          <a:bodyPr wrap="square">
            <a:spAutoFit/>
          </a:bodyPr>
          <a:lstStyle/>
          <a:p>
            <a:r>
              <a:rPr lang="en-US"/>
              <a:t>Bu kod API sorğularına limit (rate limit) qoymaq üçündür.</a:t>
            </a:r>
            <a:endParaRPr lang="az-Latn-AZ"/>
          </a:p>
          <a:p>
            <a:endParaRPr lang="en-US"/>
          </a:p>
          <a:p>
            <a:r>
              <a:rPr lang="en-US" b="1">
                <a:solidFill>
                  <a:srgbClr val="FF0000"/>
                </a:solidFill>
              </a:rPr>
              <a:t>perMinute(60) </a:t>
            </a:r>
            <a:r>
              <a:rPr lang="en-US"/>
              <a:t>→ 1 dəqiqədə maksimum 60 request</a:t>
            </a:r>
            <a:r>
              <a:rPr lang="az-Latn-AZ"/>
              <a:t>ə</a:t>
            </a:r>
            <a:r>
              <a:rPr lang="en-US"/>
              <a:t> icazə verir.</a:t>
            </a:r>
            <a:endParaRPr lang="az-Latn-AZ"/>
          </a:p>
          <a:p>
            <a:endParaRPr lang="en-US"/>
          </a:p>
          <a:p>
            <a:r>
              <a:rPr lang="en-US" b="1">
                <a:solidFill>
                  <a:srgbClr val="FF0000"/>
                </a:solidFill>
              </a:rPr>
              <a:t>by($request-&gt;user()?-&gt;id ?: $request-&gt;ip()) </a:t>
            </a:r>
            <a:r>
              <a:rPr lang="en-US"/>
              <a:t>→ istifadəçi login olubsa </a:t>
            </a:r>
            <a:r>
              <a:rPr lang="en-US" b="1"/>
              <a:t>user ID</a:t>
            </a:r>
            <a:r>
              <a:rPr lang="en-US"/>
              <a:t>-yə görə, deyilsə </a:t>
            </a:r>
            <a:r>
              <a:rPr lang="en-US" b="1"/>
              <a:t>IP</a:t>
            </a:r>
            <a:r>
              <a:rPr lang="en-US"/>
              <a:t> ünvanına görə sayır.</a:t>
            </a:r>
            <a:endParaRPr lang="az-Latn-AZ"/>
          </a:p>
          <a:p>
            <a:endParaRPr lang="en-US"/>
          </a:p>
          <a:p>
            <a:r>
              <a:rPr lang="en-US"/>
              <a:t>Məqsəd API-ni flood, brute-force və abuse hücumlardan qorumaqdır.</a:t>
            </a:r>
            <a:endParaRPr lang="az-Latn-AZ"/>
          </a:p>
          <a:p>
            <a:endParaRPr lang="az-Latn-AZ"/>
          </a:p>
          <a:p>
            <a:endParaRPr lang="az-Latn-AZ"/>
          </a:p>
          <a:p>
            <a:r>
              <a:rPr lang="az-Latn-AZ" sz="1600"/>
              <a:t>Əgər</a:t>
            </a:r>
            <a:r>
              <a:rPr lang="az-Latn-AZ" sz="1600" b="1">
                <a:solidFill>
                  <a:srgbClr val="FF0000"/>
                </a:solidFill>
              </a:rPr>
              <a:t> </a:t>
            </a:r>
            <a:r>
              <a:rPr lang="en-US" sz="1600" b="1">
                <a:solidFill>
                  <a:srgbClr val="FF0000"/>
                </a:solidFill>
                <a:effectLst/>
                <a:latin typeface="CaskaydiaCove Nerd Font Mono"/>
              </a:rPr>
              <a:t>perMinute(60)</a:t>
            </a:r>
            <a:r>
              <a:rPr lang="az-Latn-AZ" sz="1600" b="1">
                <a:solidFill>
                  <a:srgbClr val="FF0000"/>
                </a:solidFill>
                <a:effectLst/>
                <a:latin typeface="CaskaydiaCove Nerd Font Mono"/>
              </a:rPr>
              <a:t> </a:t>
            </a:r>
            <a:r>
              <a:rPr lang="az-Latn-AZ" sz="1600"/>
              <a:t>metodunda 60 əvəzinə 1 </a:t>
            </a:r>
          </a:p>
          <a:p>
            <a:r>
              <a:rPr lang="az-Latn-AZ" sz="1600"/>
              <a:t>yazsaq, onda 1 dəqiqə içində 1 dən artıq </a:t>
            </a:r>
          </a:p>
          <a:p>
            <a:r>
              <a:rPr lang="az-Latn-AZ" sz="1600"/>
              <a:t>sorğu göndərə bilmirik və "</a:t>
            </a:r>
            <a:r>
              <a:rPr lang="az-Latn-AZ" sz="1600" b="1">
                <a:solidFill>
                  <a:schemeClr val="accent2"/>
                </a:solidFill>
              </a:rPr>
              <a:t>Too Many Attempts</a:t>
            </a:r>
            <a:r>
              <a:rPr lang="az-Latn-AZ" sz="1600"/>
              <a:t>",</a:t>
            </a:r>
          </a:p>
          <a:p>
            <a:r>
              <a:rPr lang="az-Latn-AZ" sz="1600"/>
              <a:t>xətası alırıq.</a:t>
            </a:r>
            <a:endParaRPr lang="ru-RU" sz="1600"/>
          </a:p>
        </p:txBody>
      </p:sp>
      <p:pic>
        <p:nvPicPr>
          <p:cNvPr id="7" name="Picture 6">
            <a:extLst>
              <a:ext uri="{FF2B5EF4-FFF2-40B4-BE49-F238E27FC236}">
                <a16:creationId xmlns:a16="http://schemas.microsoft.com/office/drawing/2014/main" id="{7C025858-A348-16A1-3B7D-FB44D92B0D07}"/>
              </a:ext>
            </a:extLst>
          </p:cNvPr>
          <p:cNvPicPr>
            <a:picLocks noChangeAspect="1"/>
          </p:cNvPicPr>
          <p:nvPr/>
        </p:nvPicPr>
        <p:blipFill>
          <a:blip r:embed="rId2"/>
          <a:stretch>
            <a:fillRect/>
          </a:stretch>
        </p:blipFill>
        <p:spPr>
          <a:xfrm>
            <a:off x="4718571" y="2235200"/>
            <a:ext cx="7473429" cy="4622800"/>
          </a:xfrm>
          <a:prstGeom prst="rect">
            <a:avLst/>
          </a:prstGeom>
        </p:spPr>
      </p:pic>
    </p:spTree>
    <p:extLst>
      <p:ext uri="{BB962C8B-B14F-4D97-AF65-F5344CB8AC3E}">
        <p14:creationId xmlns:p14="http://schemas.microsoft.com/office/powerpoint/2010/main" val="79583884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416320"/>
          </a:xfrm>
          <a:prstGeom prst="rect">
            <a:avLst/>
          </a:prstGeom>
          <a:noFill/>
        </p:spPr>
        <p:txBody>
          <a:bodyPr wrap="square">
            <a:spAutoFit/>
          </a:bodyPr>
          <a:lstStyle/>
          <a:p>
            <a:pPr marL="285750" indent="-285750">
              <a:lnSpc>
                <a:spcPct val="200000"/>
              </a:lnSpc>
              <a:buFont typeface="Wingdings" panose="05000000000000000000" pitchFamily="2" charset="2"/>
              <a:buChar char="q"/>
            </a:pPr>
            <a:r>
              <a:rPr lang="en-US"/>
              <a:t>Flood — serverə çox qısa zamanda həddindən artıq sayda sorğu göndərərək onu yükləməkdir.</a:t>
            </a:r>
            <a:r>
              <a:rPr lang="az-Latn-AZ"/>
              <a:t> </a:t>
            </a:r>
            <a:endParaRPr lang="en-US"/>
          </a:p>
          <a:p>
            <a:pPr marL="285750" indent="-285750">
              <a:lnSpc>
                <a:spcPct val="200000"/>
              </a:lnSpc>
              <a:buFont typeface="Wingdings" panose="05000000000000000000" pitchFamily="2" charset="2"/>
              <a:buChar char="q"/>
            </a:pPr>
            <a:r>
              <a:rPr lang="en-US"/>
              <a:t>Brute-force — parol və ya tokeni ardıcıl çoxlu sınaqlarla tapmağa çalışmaqdır.</a:t>
            </a:r>
          </a:p>
          <a:p>
            <a:pPr marL="285750" indent="-285750">
              <a:lnSpc>
                <a:spcPct val="200000"/>
              </a:lnSpc>
              <a:buFont typeface="Wingdings" panose="05000000000000000000" pitchFamily="2" charset="2"/>
              <a:buChar char="q"/>
            </a:pPr>
            <a:r>
              <a:rPr lang="en-US"/>
              <a:t>Abuse — sistemi nəzərdə tutulmayan və ya zərərli məqsədlərlə istismar etməkdir.</a:t>
            </a:r>
            <a:endParaRPr lang="az-Latn-AZ"/>
          </a:p>
          <a:p>
            <a:endParaRPr lang="az-Latn-AZ"/>
          </a:p>
          <a:p>
            <a:r>
              <a:rPr lang="en-US"/>
              <a:t>flood abuse‑un bir növüdür</a:t>
            </a:r>
            <a:r>
              <a:rPr lang="az-Latn-AZ"/>
              <a:t>. </a:t>
            </a:r>
          </a:p>
          <a:p>
            <a:pPr marL="742950" lvl="1" indent="-285750">
              <a:lnSpc>
                <a:spcPct val="150000"/>
              </a:lnSpc>
              <a:buFont typeface="Arial" panose="020B0604020202020204" pitchFamily="34" charset="0"/>
              <a:buChar char="•"/>
            </a:pPr>
            <a:r>
              <a:rPr lang="en-US"/>
              <a:t>Flood → /api/login endpoint‑ini saniyədə 1000 dəfə vurmaq</a:t>
            </a:r>
          </a:p>
          <a:p>
            <a:pPr marL="742950" lvl="1" indent="-285750">
              <a:lnSpc>
                <a:spcPct val="150000"/>
              </a:lnSpc>
              <a:buFont typeface="Arial" panose="020B0604020202020204" pitchFamily="34" charset="0"/>
              <a:buChar char="•"/>
            </a:pPr>
            <a:r>
              <a:rPr lang="en-US"/>
              <a:t>Abuse → limiti keçməmək üçün müxtəlif hesablarla, müxtəlif IP-lərlə sistemi istismar etmək</a:t>
            </a:r>
            <a:endParaRPr lang="az-Latn-AZ"/>
          </a:p>
          <a:p>
            <a:endParaRPr lang="ru-RU"/>
          </a:p>
        </p:txBody>
      </p:sp>
    </p:spTree>
    <p:extLst>
      <p:ext uri="{BB962C8B-B14F-4D97-AF65-F5344CB8AC3E}">
        <p14:creationId xmlns:p14="http://schemas.microsoft.com/office/powerpoint/2010/main" val="134997917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b="1">
                <a:solidFill>
                  <a:srgbClr val="FF0000"/>
                </a:solidFill>
              </a:rPr>
              <a:t>RateLimiter::for('api', ...) </a:t>
            </a:r>
            <a:r>
              <a:rPr lang="en-US"/>
              <a:t>işləsin deyə routelarda </a:t>
            </a:r>
            <a:r>
              <a:rPr lang="en-US" b="1">
                <a:solidFill>
                  <a:srgbClr val="FF0000"/>
                </a:solidFill>
              </a:rPr>
              <a:t>throttle:api </a:t>
            </a:r>
            <a:r>
              <a:rPr lang="en-US"/>
              <a:t>middleware-i aktiv edilməlidir.</a:t>
            </a:r>
            <a:endParaRPr lang="ru-RU"/>
          </a:p>
        </p:txBody>
      </p:sp>
      <p:pic>
        <p:nvPicPr>
          <p:cNvPr id="3" name="Picture 2">
            <a:extLst>
              <a:ext uri="{FF2B5EF4-FFF2-40B4-BE49-F238E27FC236}">
                <a16:creationId xmlns:a16="http://schemas.microsoft.com/office/drawing/2014/main" id="{3B825EE2-8265-F5EB-F488-460489B0BA28}"/>
              </a:ext>
            </a:extLst>
          </p:cNvPr>
          <p:cNvPicPr>
            <a:picLocks noChangeAspect="1"/>
          </p:cNvPicPr>
          <p:nvPr/>
        </p:nvPicPr>
        <p:blipFill>
          <a:blip r:embed="rId2"/>
          <a:stretch>
            <a:fillRect/>
          </a:stretch>
        </p:blipFill>
        <p:spPr>
          <a:xfrm>
            <a:off x="4521660" y="528320"/>
            <a:ext cx="7670340" cy="6329680"/>
          </a:xfrm>
          <a:prstGeom prst="rect">
            <a:avLst/>
          </a:prstGeom>
        </p:spPr>
      </p:pic>
    </p:spTree>
    <p:extLst>
      <p:ext uri="{BB962C8B-B14F-4D97-AF65-F5344CB8AC3E}">
        <p14:creationId xmlns:p14="http://schemas.microsoft.com/office/powerpoint/2010/main" val="256946473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Təkrar login olaq.</a:t>
            </a:r>
            <a:endParaRPr lang="ru-RU"/>
          </a:p>
        </p:txBody>
      </p:sp>
      <p:pic>
        <p:nvPicPr>
          <p:cNvPr id="3" name="Picture 2">
            <a:extLst>
              <a:ext uri="{FF2B5EF4-FFF2-40B4-BE49-F238E27FC236}">
                <a16:creationId xmlns:a16="http://schemas.microsoft.com/office/drawing/2014/main" id="{131887B4-4679-98D8-3FD2-45C85AB37932}"/>
              </a:ext>
            </a:extLst>
          </p:cNvPr>
          <p:cNvPicPr>
            <a:picLocks noChangeAspect="1"/>
          </p:cNvPicPr>
          <p:nvPr/>
        </p:nvPicPr>
        <p:blipFill>
          <a:blip r:embed="rId2"/>
          <a:stretch>
            <a:fillRect/>
          </a:stretch>
        </p:blipFill>
        <p:spPr>
          <a:xfrm>
            <a:off x="2193694" y="1340642"/>
            <a:ext cx="9998306" cy="5517358"/>
          </a:xfrm>
          <a:prstGeom prst="rect">
            <a:avLst/>
          </a:prstGeom>
        </p:spPr>
      </p:pic>
    </p:spTree>
    <p:extLst>
      <p:ext uri="{BB962C8B-B14F-4D97-AF65-F5344CB8AC3E}">
        <p14:creationId xmlns:p14="http://schemas.microsoft.com/office/powerpoint/2010/main" val="362098230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Yeni model </a:t>
            </a:r>
            <a:r>
              <a:rPr lang="az-Latn-AZ"/>
              <a:t>yaradırıq.</a:t>
            </a:r>
            <a:endParaRPr lang="ru-RU"/>
          </a:p>
        </p:txBody>
      </p:sp>
      <p:pic>
        <p:nvPicPr>
          <p:cNvPr id="3" name="Picture 2">
            <a:extLst>
              <a:ext uri="{FF2B5EF4-FFF2-40B4-BE49-F238E27FC236}">
                <a16:creationId xmlns:a16="http://schemas.microsoft.com/office/drawing/2014/main" id="{542F4276-2D8B-1E4D-E6CC-7380D205113F}"/>
              </a:ext>
            </a:extLst>
          </p:cNvPr>
          <p:cNvPicPr>
            <a:picLocks noChangeAspect="1"/>
          </p:cNvPicPr>
          <p:nvPr/>
        </p:nvPicPr>
        <p:blipFill>
          <a:blip r:embed="rId2"/>
          <a:stretch>
            <a:fillRect/>
          </a:stretch>
        </p:blipFill>
        <p:spPr>
          <a:xfrm>
            <a:off x="0" y="2394756"/>
            <a:ext cx="12192000" cy="2068488"/>
          </a:xfrm>
          <a:prstGeom prst="rect">
            <a:avLst/>
          </a:prstGeom>
        </p:spPr>
      </p:pic>
    </p:spTree>
    <p:extLst>
      <p:ext uri="{BB962C8B-B14F-4D97-AF65-F5344CB8AC3E}">
        <p14:creationId xmlns:p14="http://schemas.microsoft.com/office/powerpoint/2010/main" val="15283953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Bu kod istifadəçilərin yaratdığı şəkillər haqqında bütün texniki və mənbə məlumatlarını saxlayan bir cədvəl yaradır. </a:t>
            </a:r>
            <a:endParaRPr lang="ru-RU"/>
          </a:p>
        </p:txBody>
      </p:sp>
      <p:pic>
        <p:nvPicPr>
          <p:cNvPr id="3" name="Picture 2">
            <a:extLst>
              <a:ext uri="{FF2B5EF4-FFF2-40B4-BE49-F238E27FC236}">
                <a16:creationId xmlns:a16="http://schemas.microsoft.com/office/drawing/2014/main" id="{DCA16087-2A39-BC70-9122-4258384E13FE}"/>
              </a:ext>
            </a:extLst>
          </p:cNvPr>
          <p:cNvPicPr>
            <a:picLocks noChangeAspect="1"/>
          </p:cNvPicPr>
          <p:nvPr/>
        </p:nvPicPr>
        <p:blipFill>
          <a:blip r:embed="rId2"/>
          <a:stretch>
            <a:fillRect/>
          </a:stretch>
        </p:blipFill>
        <p:spPr>
          <a:xfrm>
            <a:off x="0" y="1342750"/>
            <a:ext cx="12192000" cy="5515250"/>
          </a:xfrm>
          <a:prstGeom prst="rect">
            <a:avLst/>
          </a:prstGeom>
        </p:spPr>
      </p:pic>
    </p:spTree>
    <p:extLst>
      <p:ext uri="{BB962C8B-B14F-4D97-AF65-F5344CB8AC3E}">
        <p14:creationId xmlns:p14="http://schemas.microsoft.com/office/powerpoint/2010/main" val="119421583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5557740"/>
          </a:xfrm>
          <a:prstGeom prst="rect">
            <a:avLst/>
          </a:prstGeom>
          <a:noFill/>
        </p:spPr>
        <p:txBody>
          <a:bodyPr wrap="square">
            <a:spAutoFit/>
          </a:bodyPr>
          <a:lstStyle/>
          <a:p>
            <a:pPr marL="285750" indent="-285750">
              <a:lnSpc>
                <a:spcPct val="200000"/>
              </a:lnSpc>
              <a:buFont typeface="Wingdings" panose="05000000000000000000" pitchFamily="2" charset="2"/>
              <a:buChar char="q"/>
            </a:pPr>
            <a:r>
              <a:rPr lang="en-US" b="1"/>
              <a:t>$table-&gt;id() </a:t>
            </a:r>
            <a:r>
              <a:rPr lang="en-US"/>
              <a:t>→ hər qeyd üçün unikal primary key əlavə edir.</a:t>
            </a:r>
          </a:p>
          <a:p>
            <a:pPr marL="285750" indent="-285750">
              <a:lnSpc>
                <a:spcPct val="200000"/>
              </a:lnSpc>
              <a:buFont typeface="Wingdings" panose="05000000000000000000" pitchFamily="2" charset="2"/>
              <a:buChar char="q"/>
            </a:pPr>
            <a:r>
              <a:rPr lang="en-US" b="1"/>
              <a:t>user_id </a:t>
            </a:r>
            <a:r>
              <a:rPr lang="en-US"/>
              <a:t>→ şəkli yaradan istifadəçini göstərir və users cədvəlinə bağlıdır.</a:t>
            </a:r>
          </a:p>
          <a:p>
            <a:pPr marL="285750" indent="-285750">
              <a:lnSpc>
                <a:spcPct val="200000"/>
              </a:lnSpc>
              <a:buFont typeface="Wingdings" panose="05000000000000000000" pitchFamily="2" charset="2"/>
              <a:buChar char="q"/>
            </a:pPr>
            <a:r>
              <a:rPr lang="en-US" b="1"/>
              <a:t>cascadeOnDelete() </a:t>
            </a:r>
            <a:r>
              <a:rPr lang="en-US"/>
              <a:t>→ user silinərsə, ona aid şəkillər də avtomatik silinir.</a:t>
            </a:r>
          </a:p>
          <a:p>
            <a:pPr marL="285750" indent="-285750">
              <a:lnSpc>
                <a:spcPct val="200000"/>
              </a:lnSpc>
              <a:buFont typeface="Wingdings" panose="05000000000000000000" pitchFamily="2" charset="2"/>
              <a:buChar char="q"/>
            </a:pPr>
            <a:r>
              <a:rPr lang="en-US" b="1"/>
              <a:t>image_path </a:t>
            </a:r>
            <a:r>
              <a:rPr lang="en-US"/>
              <a:t>→ serverdə saxlanan şəkilin fiziki yoludur.</a:t>
            </a:r>
          </a:p>
          <a:p>
            <a:pPr marL="285750" indent="-285750">
              <a:lnSpc>
                <a:spcPct val="200000"/>
              </a:lnSpc>
              <a:buFont typeface="Wingdings" panose="05000000000000000000" pitchFamily="2" charset="2"/>
              <a:buChar char="q"/>
            </a:pPr>
            <a:r>
              <a:rPr lang="en-US" b="1"/>
              <a:t>generated_prompt </a:t>
            </a:r>
            <a:r>
              <a:rPr lang="en-US"/>
              <a:t>→ şəkilin yaradıldığı </a:t>
            </a:r>
            <a:r>
              <a:rPr lang="az-Latn-AZ"/>
              <a:t>süni intellekt (</a:t>
            </a:r>
            <a:r>
              <a:rPr lang="en-US"/>
              <a:t>AI</a:t>
            </a:r>
            <a:r>
              <a:rPr lang="az-Latn-AZ"/>
              <a:t>) </a:t>
            </a:r>
            <a:r>
              <a:rPr lang="en-US"/>
              <a:t>prompt mətnini saxlayır.</a:t>
            </a:r>
          </a:p>
          <a:p>
            <a:pPr marL="285750" indent="-285750">
              <a:lnSpc>
                <a:spcPct val="200000"/>
              </a:lnSpc>
              <a:buFont typeface="Wingdings" panose="05000000000000000000" pitchFamily="2" charset="2"/>
              <a:buChar char="q"/>
            </a:pPr>
            <a:r>
              <a:rPr lang="en-US" b="1"/>
              <a:t>original_filename </a:t>
            </a:r>
            <a:r>
              <a:rPr lang="en-US"/>
              <a:t>→ istifadəçinin yüklədiyi orijinal fayl adıdır.</a:t>
            </a:r>
          </a:p>
          <a:p>
            <a:pPr marL="285750" indent="-285750">
              <a:lnSpc>
                <a:spcPct val="200000"/>
              </a:lnSpc>
              <a:buFont typeface="Wingdings" panose="05000000000000000000" pitchFamily="2" charset="2"/>
              <a:buChar char="q"/>
            </a:pPr>
            <a:r>
              <a:rPr lang="en-US" b="1"/>
              <a:t>file_size </a:t>
            </a:r>
            <a:r>
              <a:rPr lang="en-US"/>
              <a:t>→ şəkilin baytla ölçüsünü saxlayır.</a:t>
            </a:r>
          </a:p>
          <a:p>
            <a:pPr marL="285750" indent="-285750">
              <a:lnSpc>
                <a:spcPct val="200000"/>
              </a:lnSpc>
              <a:buFont typeface="Wingdings" panose="05000000000000000000" pitchFamily="2" charset="2"/>
              <a:buChar char="q"/>
            </a:pPr>
            <a:r>
              <a:rPr lang="en-US" b="1"/>
              <a:t>mime_type </a:t>
            </a:r>
            <a:r>
              <a:rPr lang="en-US"/>
              <a:t>→ faylın tipini göstərir (məs: image/png).</a:t>
            </a:r>
          </a:p>
          <a:p>
            <a:pPr marL="285750" indent="-285750">
              <a:lnSpc>
                <a:spcPct val="200000"/>
              </a:lnSpc>
              <a:buFont typeface="Wingdings" panose="05000000000000000000" pitchFamily="2" charset="2"/>
              <a:buChar char="q"/>
            </a:pPr>
            <a:r>
              <a:rPr lang="en-US" b="1"/>
              <a:t>timestamps() </a:t>
            </a:r>
            <a:r>
              <a:rPr lang="en-US"/>
              <a:t>→ created_at və updated_at tarixlərini avtomatik saxlayır.</a:t>
            </a:r>
            <a:endParaRPr lang="az-Latn-AZ"/>
          </a:p>
          <a:p>
            <a:pPr>
              <a:lnSpc>
                <a:spcPct val="200000"/>
              </a:lnSpc>
            </a:pPr>
            <a:endParaRPr lang="az-Latn-AZ"/>
          </a:p>
        </p:txBody>
      </p:sp>
    </p:spTree>
    <p:extLst>
      <p:ext uri="{BB962C8B-B14F-4D97-AF65-F5344CB8AC3E}">
        <p14:creationId xmlns:p14="http://schemas.microsoft.com/office/powerpoint/2010/main" val="2896582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8BF0B72F-D6A7-E16D-EE70-20263C440A35}"/>
              </a:ext>
            </a:extLst>
          </p:cNvPr>
          <p:cNvPicPr>
            <a:picLocks noChangeAspect="1"/>
          </p:cNvPicPr>
          <p:nvPr/>
        </p:nvPicPr>
        <p:blipFill>
          <a:blip r:embed="rId2"/>
          <a:stretch>
            <a:fillRect/>
          </a:stretch>
        </p:blipFill>
        <p:spPr>
          <a:xfrm>
            <a:off x="49006" y="2487848"/>
            <a:ext cx="12093988" cy="1882303"/>
          </a:xfrm>
          <a:prstGeom prst="rect">
            <a:avLst/>
          </a:prstGeom>
        </p:spPr>
      </p:pic>
    </p:spTree>
    <p:extLst>
      <p:ext uri="{BB962C8B-B14F-4D97-AF65-F5344CB8AC3E}">
        <p14:creationId xmlns:p14="http://schemas.microsoft.com/office/powerpoint/2010/main" val="349687772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8" name="Picture 7">
            <a:extLst>
              <a:ext uri="{FF2B5EF4-FFF2-40B4-BE49-F238E27FC236}">
                <a16:creationId xmlns:a16="http://schemas.microsoft.com/office/drawing/2014/main" id="{75F91F88-4080-F436-58F7-EAA93B260D8C}"/>
              </a:ext>
            </a:extLst>
          </p:cNvPr>
          <p:cNvPicPr>
            <a:picLocks noChangeAspect="1"/>
          </p:cNvPicPr>
          <p:nvPr/>
        </p:nvPicPr>
        <p:blipFill>
          <a:blip r:embed="rId2"/>
          <a:stretch>
            <a:fillRect/>
          </a:stretch>
        </p:blipFill>
        <p:spPr>
          <a:xfrm>
            <a:off x="94730" y="2617399"/>
            <a:ext cx="12002540" cy="1623201"/>
          </a:xfrm>
          <a:prstGeom prst="rect">
            <a:avLst/>
          </a:prstGeom>
        </p:spPr>
      </p:pic>
    </p:spTree>
    <p:extLst>
      <p:ext uri="{BB962C8B-B14F-4D97-AF65-F5344CB8AC3E}">
        <p14:creationId xmlns:p14="http://schemas.microsoft.com/office/powerpoint/2010/main" val="2142363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az-Latn-AZ"/>
              <a:t>Burada mən MySQL seçirəm verilənlər bazası platformu olaraq. Ancaq sonradan istəsəniz bunu dəyişmək mümkündür. Yəni çoxda vacib bir hissə deyil bura.</a:t>
            </a:r>
            <a:endParaRPr lang="ru-RU"/>
          </a:p>
        </p:txBody>
      </p:sp>
      <p:pic>
        <p:nvPicPr>
          <p:cNvPr id="3" name="Picture 2">
            <a:extLst>
              <a:ext uri="{FF2B5EF4-FFF2-40B4-BE49-F238E27FC236}">
                <a16:creationId xmlns:a16="http://schemas.microsoft.com/office/drawing/2014/main" id="{75D7B1A3-6EB6-B614-99DC-AF24BEE3704A}"/>
              </a:ext>
            </a:extLst>
          </p:cNvPr>
          <p:cNvPicPr>
            <a:picLocks noChangeAspect="1"/>
          </p:cNvPicPr>
          <p:nvPr/>
        </p:nvPicPr>
        <p:blipFill>
          <a:blip r:embed="rId2"/>
          <a:stretch>
            <a:fillRect/>
          </a:stretch>
        </p:blipFill>
        <p:spPr>
          <a:xfrm>
            <a:off x="1771275" y="849406"/>
            <a:ext cx="8649450" cy="5159187"/>
          </a:xfrm>
          <a:prstGeom prst="rect">
            <a:avLst/>
          </a:prstGeom>
        </p:spPr>
      </p:pic>
    </p:spTree>
    <p:extLst>
      <p:ext uri="{BB962C8B-B14F-4D97-AF65-F5344CB8AC3E}">
        <p14:creationId xmlns:p14="http://schemas.microsoft.com/office/powerpoint/2010/main" val="374264104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en-US"/>
              <a:t>Bu route prompt-generations üçün yalnız siyahılama (index) və yeni məlumat yaratma (store) API endpoint-lərini avtomatik yaradır.</a:t>
            </a:r>
            <a:endParaRPr lang="ru-RU"/>
          </a:p>
        </p:txBody>
      </p:sp>
      <p:pic>
        <p:nvPicPr>
          <p:cNvPr id="8" name="Picture 7">
            <a:extLst>
              <a:ext uri="{FF2B5EF4-FFF2-40B4-BE49-F238E27FC236}">
                <a16:creationId xmlns:a16="http://schemas.microsoft.com/office/drawing/2014/main" id="{B0BA87F8-7812-4DF3-1CA9-97C7C200BEF4}"/>
              </a:ext>
            </a:extLst>
          </p:cNvPr>
          <p:cNvPicPr>
            <a:picLocks noChangeAspect="1"/>
          </p:cNvPicPr>
          <p:nvPr/>
        </p:nvPicPr>
        <p:blipFill>
          <a:blip r:embed="rId2"/>
          <a:stretch>
            <a:fillRect/>
          </a:stretch>
        </p:blipFill>
        <p:spPr>
          <a:xfrm>
            <a:off x="2694632" y="1158240"/>
            <a:ext cx="9497367" cy="5699760"/>
          </a:xfrm>
          <a:prstGeom prst="rect">
            <a:avLst/>
          </a:prstGeom>
        </p:spPr>
      </p:pic>
    </p:spTree>
    <p:extLst>
      <p:ext uri="{BB962C8B-B14F-4D97-AF65-F5344CB8AC3E}">
        <p14:creationId xmlns:p14="http://schemas.microsoft.com/office/powerpoint/2010/main" val="417584194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5319470" cy="3416320"/>
          </a:xfrm>
          <a:prstGeom prst="rect">
            <a:avLst/>
          </a:prstGeom>
          <a:noFill/>
        </p:spPr>
        <p:txBody>
          <a:bodyPr wrap="square">
            <a:spAutoFit/>
          </a:bodyPr>
          <a:lstStyle/>
          <a:p>
            <a:pPr marL="285750" indent="-285750">
              <a:buFont typeface="Wingdings" panose="05000000000000000000" pitchFamily="2" charset="2"/>
              <a:buChar char="q"/>
            </a:pPr>
            <a:r>
              <a:rPr lang="en-US" b="1"/>
              <a:t>$fillable </a:t>
            </a:r>
            <a:r>
              <a:rPr lang="en-US"/>
              <a:t>— modelə yalnız bu sahələrin təhlükəsiz şəkildə </a:t>
            </a:r>
            <a:r>
              <a:rPr lang="en-US" b="1"/>
              <a:t>create() </a:t>
            </a:r>
            <a:r>
              <a:rPr lang="en-US"/>
              <a:t>və </a:t>
            </a:r>
            <a:r>
              <a:rPr lang="en-US" b="1"/>
              <a:t>update() </a:t>
            </a:r>
            <a:r>
              <a:rPr lang="en-US"/>
              <a:t>ilə yazılmasına icazə verir.</a:t>
            </a:r>
          </a:p>
          <a:p>
            <a:pPr marL="285750" indent="-285750">
              <a:buFont typeface="Wingdings" panose="05000000000000000000" pitchFamily="2" charset="2"/>
              <a:buChar char="q"/>
            </a:pPr>
            <a:endParaRPr lang="en-US"/>
          </a:p>
          <a:p>
            <a:pPr marL="285750" indent="-285750">
              <a:buFont typeface="Wingdings" panose="05000000000000000000" pitchFamily="2" charset="2"/>
              <a:buChar char="q"/>
            </a:pPr>
            <a:r>
              <a:rPr lang="en-US" b="1"/>
              <a:t>user() </a:t>
            </a:r>
            <a:r>
              <a:rPr lang="en-US"/>
              <a:t>metodu</a:t>
            </a:r>
            <a:r>
              <a:rPr lang="en-US" b="1"/>
              <a:t> </a:t>
            </a:r>
            <a:r>
              <a:rPr lang="en-US"/>
              <a:t>— </a:t>
            </a:r>
            <a:r>
              <a:rPr lang="en-US" b="1"/>
              <a:t>ImageGeneration</a:t>
            </a:r>
            <a:r>
              <a:rPr lang="en-US"/>
              <a:t> modelinin hansı istifadəçiyə aid olduğunu göstərən əlaqəni qurur.</a:t>
            </a:r>
          </a:p>
          <a:p>
            <a:pPr marL="285750" indent="-285750">
              <a:buFont typeface="Wingdings" panose="05000000000000000000" pitchFamily="2" charset="2"/>
              <a:buChar char="q"/>
            </a:pPr>
            <a:endParaRPr lang="en-US"/>
          </a:p>
          <a:p>
            <a:pPr marL="285750" indent="-285750">
              <a:buFont typeface="Wingdings" panose="05000000000000000000" pitchFamily="2" charset="2"/>
              <a:buChar char="q"/>
            </a:pPr>
            <a:r>
              <a:rPr lang="en-US" b="1"/>
              <a:t>BelongsTo</a:t>
            </a:r>
            <a:r>
              <a:rPr lang="en-US"/>
              <a:t> — hər bir </a:t>
            </a:r>
            <a:r>
              <a:rPr lang="en-US" b="1"/>
              <a:t>image_generation </a:t>
            </a:r>
            <a:r>
              <a:rPr lang="en-US"/>
              <a:t>qeydi bir user-a məxsusdur deməkdir.</a:t>
            </a:r>
            <a:endParaRPr lang="az-Latn-AZ"/>
          </a:p>
          <a:p>
            <a:endParaRPr lang="az-Latn-AZ"/>
          </a:p>
          <a:p>
            <a:endParaRPr lang="ru-RU"/>
          </a:p>
        </p:txBody>
      </p:sp>
      <p:pic>
        <p:nvPicPr>
          <p:cNvPr id="3" name="Picture 2">
            <a:extLst>
              <a:ext uri="{FF2B5EF4-FFF2-40B4-BE49-F238E27FC236}">
                <a16:creationId xmlns:a16="http://schemas.microsoft.com/office/drawing/2014/main" id="{2748D7C0-7655-F96B-1205-DA959811169D}"/>
              </a:ext>
            </a:extLst>
          </p:cNvPr>
          <p:cNvPicPr>
            <a:picLocks noChangeAspect="1"/>
          </p:cNvPicPr>
          <p:nvPr/>
        </p:nvPicPr>
        <p:blipFill>
          <a:blip r:embed="rId2"/>
          <a:stretch>
            <a:fillRect/>
          </a:stretch>
        </p:blipFill>
        <p:spPr>
          <a:xfrm>
            <a:off x="5319470" y="0"/>
            <a:ext cx="6872530" cy="6858000"/>
          </a:xfrm>
          <a:prstGeom prst="rect">
            <a:avLst/>
          </a:prstGeom>
        </p:spPr>
      </p:pic>
    </p:spTree>
    <p:extLst>
      <p:ext uri="{BB962C8B-B14F-4D97-AF65-F5344CB8AC3E}">
        <p14:creationId xmlns:p14="http://schemas.microsoft.com/office/powerpoint/2010/main" val="34472084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5059680" cy="1164871"/>
          </a:xfrm>
          <a:prstGeom prst="rect">
            <a:avLst/>
          </a:prstGeom>
          <a:noFill/>
        </p:spPr>
        <p:txBody>
          <a:bodyPr wrap="square">
            <a:spAutoFit/>
          </a:bodyPr>
          <a:lstStyle/>
          <a:p>
            <a:pPr algn="just">
              <a:lnSpc>
                <a:spcPct val="150000"/>
              </a:lnSpc>
            </a:pPr>
            <a:r>
              <a:rPr lang="en-US" sz="1600"/>
              <a:t>Bu metod istifadəçinin yaratdığı bütün şəkilləri (image_generations) rahat şəkildə əldə etmək üçün User–ImageGeneration one-to-many əlaqəsini qurur.</a:t>
            </a:r>
            <a:endParaRPr lang="ru-RU" sz="1600"/>
          </a:p>
        </p:txBody>
      </p:sp>
      <p:pic>
        <p:nvPicPr>
          <p:cNvPr id="3" name="Picture 2">
            <a:extLst>
              <a:ext uri="{FF2B5EF4-FFF2-40B4-BE49-F238E27FC236}">
                <a16:creationId xmlns:a16="http://schemas.microsoft.com/office/drawing/2014/main" id="{DDBFD286-B7CE-0B5E-AF22-FA31EB1D6B3F}"/>
              </a:ext>
            </a:extLst>
          </p:cNvPr>
          <p:cNvPicPr>
            <a:picLocks noChangeAspect="1"/>
          </p:cNvPicPr>
          <p:nvPr/>
        </p:nvPicPr>
        <p:blipFill>
          <a:blip r:embed="rId2"/>
          <a:stretch>
            <a:fillRect/>
          </a:stretch>
        </p:blipFill>
        <p:spPr>
          <a:xfrm>
            <a:off x="5202955" y="0"/>
            <a:ext cx="6989045" cy="6858000"/>
          </a:xfrm>
          <a:prstGeom prst="rect">
            <a:avLst/>
          </a:prstGeom>
        </p:spPr>
      </p:pic>
    </p:spTree>
    <p:extLst>
      <p:ext uri="{BB962C8B-B14F-4D97-AF65-F5344CB8AC3E}">
        <p14:creationId xmlns:p14="http://schemas.microsoft.com/office/powerpoint/2010/main" val="26647542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308324"/>
          </a:xfrm>
          <a:prstGeom prst="rect">
            <a:avLst/>
          </a:prstGeom>
          <a:noFill/>
        </p:spPr>
        <p:txBody>
          <a:bodyPr wrap="square">
            <a:spAutoFit/>
          </a:bodyPr>
          <a:lstStyle/>
          <a:p>
            <a:pPr marL="285750" indent="-285750">
              <a:buFont typeface="Wingdings" panose="05000000000000000000" pitchFamily="2" charset="2"/>
              <a:buChar char="q"/>
            </a:pPr>
            <a:r>
              <a:rPr lang="en-US" b="1">
                <a:solidFill>
                  <a:srgbClr val="FF0000"/>
                </a:solidFill>
              </a:rPr>
              <a:t>composer require openai-php/client </a:t>
            </a:r>
            <a:r>
              <a:rPr lang="en-US"/>
              <a:t>→ OpenAI API ilə PHP üzərindən əlaqə qurmaq üçün rəsmi olmayan, amma çox məşhur bir client-i yükləyir</a:t>
            </a:r>
          </a:p>
          <a:p>
            <a:pPr marL="285750" indent="-285750">
              <a:buFont typeface="Wingdings" panose="05000000000000000000" pitchFamily="2" charset="2"/>
              <a:buChar char="q"/>
            </a:pPr>
            <a:endParaRPr lang="en-US"/>
          </a:p>
          <a:p>
            <a:pPr marL="285750" indent="-285750">
              <a:buFont typeface="Wingdings" panose="05000000000000000000" pitchFamily="2" charset="2"/>
              <a:buChar char="q"/>
            </a:pPr>
            <a:r>
              <a:rPr lang="en-US"/>
              <a:t>Composer avtomatik olaraq paketi </a:t>
            </a:r>
            <a:r>
              <a:rPr lang="en-US" b="1"/>
              <a:t>vendor/</a:t>
            </a:r>
            <a:r>
              <a:rPr lang="en-US"/>
              <a:t> qovluğuna əlavə edir və </a:t>
            </a:r>
            <a:r>
              <a:rPr lang="en-US" b="1"/>
              <a:t>composer.json</a:t>
            </a:r>
            <a:r>
              <a:rPr lang="en-US"/>
              <a:t>-u yeniləyir</a:t>
            </a:r>
          </a:p>
          <a:p>
            <a:pPr marL="285750" indent="-285750">
              <a:buFont typeface="Wingdings" panose="05000000000000000000" pitchFamily="2" charset="2"/>
              <a:buChar char="q"/>
            </a:pPr>
            <a:endParaRPr lang="en-US"/>
          </a:p>
          <a:p>
            <a:pPr marL="285750" indent="-285750">
              <a:buFont typeface="Wingdings" panose="05000000000000000000" pitchFamily="2" charset="2"/>
              <a:buChar char="q"/>
            </a:pPr>
            <a:r>
              <a:rPr lang="en-US"/>
              <a:t>Sonra bu paketlə </a:t>
            </a:r>
            <a:r>
              <a:rPr lang="en-US" b="1"/>
              <a:t>text, image, prompt, chat </a:t>
            </a:r>
            <a:r>
              <a:rPr lang="en-US"/>
              <a:t>və s. OpenAI funksiyalarını Laravel-də istifadə edə biləcəksən</a:t>
            </a:r>
          </a:p>
          <a:p>
            <a:endParaRPr lang="en-US"/>
          </a:p>
          <a:p>
            <a:endParaRPr lang="ru-RU"/>
          </a:p>
        </p:txBody>
      </p:sp>
      <p:pic>
        <p:nvPicPr>
          <p:cNvPr id="3" name="Picture 2">
            <a:extLst>
              <a:ext uri="{FF2B5EF4-FFF2-40B4-BE49-F238E27FC236}">
                <a16:creationId xmlns:a16="http://schemas.microsoft.com/office/drawing/2014/main" id="{3ED0C40E-D386-1E74-5EC3-B3E6B3389345}"/>
              </a:ext>
            </a:extLst>
          </p:cNvPr>
          <p:cNvPicPr>
            <a:picLocks noChangeAspect="1"/>
          </p:cNvPicPr>
          <p:nvPr/>
        </p:nvPicPr>
        <p:blipFill>
          <a:blip r:embed="rId2"/>
          <a:stretch>
            <a:fillRect/>
          </a:stretch>
        </p:blipFill>
        <p:spPr>
          <a:xfrm>
            <a:off x="410459" y="3794495"/>
            <a:ext cx="11781541" cy="3063505"/>
          </a:xfrm>
          <a:prstGeom prst="rect">
            <a:avLst/>
          </a:prstGeom>
        </p:spPr>
      </p:pic>
    </p:spTree>
    <p:extLst>
      <p:ext uri="{BB962C8B-B14F-4D97-AF65-F5344CB8AC3E}">
        <p14:creationId xmlns:p14="http://schemas.microsoft.com/office/powerpoint/2010/main" val="196388455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5BFB7EAC-4855-47E4-D9F4-FEEC8005EDAE}"/>
              </a:ext>
            </a:extLst>
          </p:cNvPr>
          <p:cNvPicPr>
            <a:picLocks noChangeAspect="1"/>
          </p:cNvPicPr>
          <p:nvPr/>
        </p:nvPicPr>
        <p:blipFill>
          <a:blip r:embed="rId2"/>
          <a:stretch>
            <a:fillRect/>
          </a:stretch>
        </p:blipFill>
        <p:spPr>
          <a:xfrm>
            <a:off x="235712" y="1089457"/>
            <a:ext cx="11720576" cy="4679085"/>
          </a:xfrm>
          <a:prstGeom prst="rect">
            <a:avLst/>
          </a:prstGeom>
        </p:spPr>
      </p:pic>
    </p:spTree>
    <p:extLst>
      <p:ext uri="{BB962C8B-B14F-4D97-AF65-F5344CB8AC3E}">
        <p14:creationId xmlns:p14="http://schemas.microsoft.com/office/powerpoint/2010/main" val="21559935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4820373" cy="2000291"/>
          </a:xfrm>
          <a:prstGeom prst="rect">
            <a:avLst/>
          </a:prstGeom>
          <a:noFill/>
        </p:spPr>
        <p:txBody>
          <a:bodyPr wrap="square">
            <a:spAutoFit/>
          </a:bodyPr>
          <a:lstStyle/>
          <a:p>
            <a:pPr>
              <a:lnSpc>
                <a:spcPct val="150000"/>
              </a:lnSpc>
            </a:pPr>
            <a:r>
              <a:rPr lang="en-US" sz="1400"/>
              <a:t>Bu kod </a:t>
            </a:r>
            <a:r>
              <a:rPr lang="en-US" sz="1400" b="1"/>
              <a:t>config/services.php </a:t>
            </a:r>
            <a:r>
              <a:rPr lang="en-US" sz="1400"/>
              <a:t>faylında OpenAI xidmətinin konfiqurasiyasını mərkəzləşdirilmiş şəkildə saxlamaq üçündür. </a:t>
            </a:r>
            <a:endParaRPr lang="az-Latn-AZ" sz="1400"/>
          </a:p>
          <a:p>
            <a:pPr>
              <a:lnSpc>
                <a:spcPct val="150000"/>
              </a:lnSpc>
            </a:pPr>
            <a:endParaRPr lang="az-Latn-AZ" sz="1400"/>
          </a:p>
          <a:p>
            <a:pPr>
              <a:lnSpc>
                <a:spcPct val="150000"/>
              </a:lnSpc>
            </a:pPr>
            <a:r>
              <a:rPr lang="en-US" sz="1400" b="1"/>
              <a:t>OPENAI_API_KEY </a:t>
            </a:r>
            <a:r>
              <a:rPr lang="en-US" sz="1400"/>
              <a:t>dəyərini </a:t>
            </a:r>
            <a:r>
              <a:rPr lang="en-US" sz="1400" b="1"/>
              <a:t>.env </a:t>
            </a:r>
            <a:r>
              <a:rPr lang="en-US" sz="1400"/>
              <a:t>faylından oxuyaraq OpenAI API-yə təhlükəsiz və rahat giriş təmin edir.</a:t>
            </a:r>
            <a:endParaRPr lang="ru-RU" sz="1400"/>
          </a:p>
        </p:txBody>
      </p:sp>
      <p:pic>
        <p:nvPicPr>
          <p:cNvPr id="3" name="Picture 2">
            <a:extLst>
              <a:ext uri="{FF2B5EF4-FFF2-40B4-BE49-F238E27FC236}">
                <a16:creationId xmlns:a16="http://schemas.microsoft.com/office/drawing/2014/main" id="{26AB31DA-E50F-5BE0-BEE9-9499929BC31B}"/>
              </a:ext>
            </a:extLst>
          </p:cNvPr>
          <p:cNvPicPr>
            <a:picLocks noChangeAspect="1"/>
          </p:cNvPicPr>
          <p:nvPr/>
        </p:nvPicPr>
        <p:blipFill>
          <a:blip r:embed="rId2"/>
          <a:stretch>
            <a:fillRect/>
          </a:stretch>
        </p:blipFill>
        <p:spPr>
          <a:xfrm>
            <a:off x="4820373" y="0"/>
            <a:ext cx="7371627" cy="6858000"/>
          </a:xfrm>
          <a:prstGeom prst="rect">
            <a:avLst/>
          </a:prstGeom>
        </p:spPr>
      </p:pic>
    </p:spTree>
    <p:extLst>
      <p:ext uri="{BB962C8B-B14F-4D97-AF65-F5344CB8AC3E}">
        <p14:creationId xmlns:p14="http://schemas.microsoft.com/office/powerpoint/2010/main" val="50837292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960875"/>
          </a:xfrm>
          <a:prstGeom prst="rect">
            <a:avLst/>
          </a:prstGeom>
          <a:noFill/>
        </p:spPr>
        <p:txBody>
          <a:bodyPr wrap="square">
            <a:spAutoFit/>
          </a:bodyPr>
          <a:lstStyle/>
          <a:p>
            <a:pPr>
              <a:lnSpc>
                <a:spcPct val="150000"/>
              </a:lnSpc>
            </a:pPr>
            <a:r>
              <a:rPr lang="en-US" b="1"/>
              <a:t>OpenAiService.php</a:t>
            </a:r>
            <a:r>
              <a:rPr lang="az-Latn-AZ" b="1"/>
              <a:t> </a:t>
            </a:r>
            <a:r>
              <a:rPr lang="az-Latn-AZ"/>
              <a:t>adında </a:t>
            </a:r>
            <a:r>
              <a:rPr lang="az-Latn-AZ" b="1"/>
              <a:t>class</a:t>
            </a:r>
            <a:r>
              <a:rPr lang="az-Latn-AZ"/>
              <a:t> yaradırıq. Bu klası </a:t>
            </a:r>
            <a:r>
              <a:rPr lang="az-Latn-AZ" b="1">
                <a:solidFill>
                  <a:srgbClr val="FF0000"/>
                </a:solidFill>
              </a:rPr>
              <a:t>php artisan make:class Services</a:t>
            </a:r>
            <a:r>
              <a:rPr lang="en-US" b="1">
                <a:solidFill>
                  <a:srgbClr val="FF0000"/>
                </a:solidFill>
              </a:rPr>
              <a:t>/ OpenAiService </a:t>
            </a:r>
            <a:r>
              <a:rPr lang="az-Latn-AZ"/>
              <a:t>yazaraqda yarada bilərdik ancaq mənim hal-hazırda istifadə etdiyim laravel versiyası </a:t>
            </a:r>
            <a:r>
              <a:rPr lang="az-Latn-AZ" b="1"/>
              <a:t>10</a:t>
            </a:r>
            <a:r>
              <a:rPr lang="az-Latn-AZ"/>
              <a:t> olduğu üçün məndə həmin əmr işləmir. </a:t>
            </a:r>
            <a:r>
              <a:rPr lang="az-Latn-AZ" b="1"/>
              <a:t>11</a:t>
            </a:r>
            <a:r>
              <a:rPr lang="az-Latn-AZ"/>
              <a:t> və üstü laravel versiyası lazımdır bunun üçün.</a:t>
            </a:r>
          </a:p>
          <a:p>
            <a:pPr>
              <a:lnSpc>
                <a:spcPct val="150000"/>
              </a:lnSpc>
            </a:pPr>
            <a:endParaRPr lang="az-Latn-AZ"/>
          </a:p>
          <a:p>
            <a:pPr>
              <a:lnSpc>
                <a:spcPct val="150000"/>
              </a:lnSpc>
            </a:pPr>
            <a:r>
              <a:rPr lang="en-US"/>
              <a:t>Bu </a:t>
            </a:r>
            <a:r>
              <a:rPr lang="en-US" b="1"/>
              <a:t>OpenAiService</a:t>
            </a:r>
            <a:r>
              <a:rPr lang="en-US"/>
              <a:t> class-ının məqsədi </a:t>
            </a:r>
            <a:r>
              <a:rPr lang="en-US" b="1"/>
              <a:t>OpenAI API </a:t>
            </a:r>
            <a:r>
              <a:rPr lang="en-US"/>
              <a:t>ilə əlaqəni mərkəzləşdirilmiş şəkildə idarə etmək və süni intellekt əməliyyatlarının (prompt göndərmə, cavab alma) məntiqini controller-lərdən ayırmaqdır. Bu yanaşma kodun daha təmiz, təkrar istifadə oluna bilən və test edilə bilən olmasını təmin edir.</a:t>
            </a:r>
            <a:endParaRPr lang="ru-RU"/>
          </a:p>
        </p:txBody>
      </p:sp>
      <p:pic>
        <p:nvPicPr>
          <p:cNvPr id="3" name="Picture 2">
            <a:extLst>
              <a:ext uri="{FF2B5EF4-FFF2-40B4-BE49-F238E27FC236}">
                <a16:creationId xmlns:a16="http://schemas.microsoft.com/office/drawing/2014/main" id="{64EFEF51-62D7-BC62-9D4A-2699844CD672}"/>
              </a:ext>
            </a:extLst>
          </p:cNvPr>
          <p:cNvPicPr>
            <a:picLocks noChangeAspect="1"/>
          </p:cNvPicPr>
          <p:nvPr/>
        </p:nvPicPr>
        <p:blipFill>
          <a:blip r:embed="rId2"/>
          <a:stretch>
            <a:fillRect/>
          </a:stretch>
        </p:blipFill>
        <p:spPr>
          <a:xfrm>
            <a:off x="7843520" y="2940062"/>
            <a:ext cx="4348480" cy="3917937"/>
          </a:xfrm>
          <a:prstGeom prst="rect">
            <a:avLst/>
          </a:prstGeom>
        </p:spPr>
      </p:pic>
    </p:spTree>
    <p:extLst>
      <p:ext uri="{BB962C8B-B14F-4D97-AF65-F5344CB8AC3E}">
        <p14:creationId xmlns:p14="http://schemas.microsoft.com/office/powerpoint/2010/main" val="372672699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4328063" cy="4858189"/>
          </a:xfrm>
          <a:prstGeom prst="rect">
            <a:avLst/>
          </a:prstGeom>
          <a:noFill/>
        </p:spPr>
        <p:txBody>
          <a:bodyPr wrap="square">
            <a:spAutoFit/>
          </a:bodyPr>
          <a:lstStyle/>
          <a:p>
            <a:pPr>
              <a:lnSpc>
                <a:spcPct val="150000"/>
              </a:lnSpc>
            </a:pPr>
            <a:r>
              <a:rPr lang="az-Latn-AZ" sz="1600"/>
              <a:t>Həmin faylda belə bir kodumuz olacaq.</a:t>
            </a:r>
          </a:p>
          <a:p>
            <a:pPr>
              <a:lnSpc>
                <a:spcPct val="150000"/>
              </a:lnSpc>
            </a:pPr>
            <a:endParaRPr lang="az-Latn-AZ" sz="1600"/>
          </a:p>
          <a:p>
            <a:pPr>
              <a:lnSpc>
                <a:spcPct val="150000"/>
              </a:lnSpc>
            </a:pPr>
            <a:r>
              <a:rPr lang="az-Latn-AZ" sz="1600"/>
              <a:t>Növbəti slayddan bu koddu hissə hissə analiz edək.</a:t>
            </a:r>
          </a:p>
          <a:p>
            <a:pPr>
              <a:lnSpc>
                <a:spcPct val="150000"/>
              </a:lnSpc>
            </a:pPr>
            <a:endParaRPr lang="az-Latn-AZ" sz="1600"/>
          </a:p>
          <a:p>
            <a:pPr>
              <a:lnSpc>
                <a:spcPct val="150000"/>
              </a:lnSpc>
            </a:pPr>
            <a:endParaRPr lang="az-Latn-AZ" sz="1600"/>
          </a:p>
          <a:p>
            <a:pPr>
              <a:lnSpc>
                <a:spcPct val="150000"/>
              </a:lnSpc>
            </a:pPr>
            <a:endParaRPr lang="az-Latn-AZ" sz="1600"/>
          </a:p>
          <a:p>
            <a:pPr>
              <a:lnSpc>
                <a:spcPct val="150000"/>
              </a:lnSpc>
            </a:pPr>
            <a:r>
              <a:rPr lang="ru-RU" sz="1600"/>
              <a:t>Bu kodun məqsədi, istifadəçi mesaj və şəkil göndərdikdən sonra, modelin şəkili analiz edərək detallı prompt yaratmasından ibarətdir ki, AI image generation üçün istifadə oluna bilsin</a:t>
            </a:r>
          </a:p>
          <a:p>
            <a:pPr>
              <a:lnSpc>
                <a:spcPct val="150000"/>
              </a:lnSpc>
            </a:pPr>
            <a:endParaRPr lang="ru-RU" sz="1600"/>
          </a:p>
        </p:txBody>
      </p:sp>
      <p:pic>
        <p:nvPicPr>
          <p:cNvPr id="3" name="Picture 2">
            <a:extLst>
              <a:ext uri="{FF2B5EF4-FFF2-40B4-BE49-F238E27FC236}">
                <a16:creationId xmlns:a16="http://schemas.microsoft.com/office/drawing/2014/main" id="{4FB0A358-8778-9FBE-309F-DFCBB576A97B}"/>
              </a:ext>
            </a:extLst>
          </p:cNvPr>
          <p:cNvPicPr>
            <a:picLocks noChangeAspect="1"/>
          </p:cNvPicPr>
          <p:nvPr/>
        </p:nvPicPr>
        <p:blipFill>
          <a:blip r:embed="rId2"/>
          <a:stretch>
            <a:fillRect/>
          </a:stretch>
        </p:blipFill>
        <p:spPr>
          <a:xfrm>
            <a:off x="4328063" y="0"/>
            <a:ext cx="7863937" cy="6858000"/>
          </a:xfrm>
          <a:prstGeom prst="rect">
            <a:avLst/>
          </a:prstGeom>
        </p:spPr>
      </p:pic>
    </p:spTree>
    <p:extLst>
      <p:ext uri="{BB962C8B-B14F-4D97-AF65-F5344CB8AC3E}">
        <p14:creationId xmlns:p14="http://schemas.microsoft.com/office/powerpoint/2010/main" val="10565723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555641"/>
          </a:xfrm>
          <a:prstGeom prst="rect">
            <a:avLst/>
          </a:prstGeom>
          <a:noFill/>
        </p:spPr>
        <p:txBody>
          <a:bodyPr wrap="square">
            <a:spAutoFit/>
          </a:bodyPr>
          <a:lstStyle/>
          <a:p>
            <a:r>
              <a:rPr lang="az-Latn-AZ" sz="1200"/>
              <a:t>Hal-hazır da gördüyünüz kodların məqsədi yüklənmiş şəkli OpenAI-yə göndərilə bilən formaya salmaq və OpenAI client-ini yaratmaqdır.</a:t>
            </a:r>
          </a:p>
          <a:p>
            <a:endParaRPr lang="az-Latn-AZ" sz="1200"/>
          </a:p>
          <a:p>
            <a:endParaRPr lang="az-Latn-AZ" sz="1200"/>
          </a:p>
          <a:p>
            <a:endParaRPr lang="az-Latn-AZ" sz="1200"/>
          </a:p>
          <a:p>
            <a:endParaRPr lang="az-Latn-AZ" sz="1200"/>
          </a:p>
          <a:p>
            <a:r>
              <a:rPr lang="az-Latn-AZ" sz="1200"/>
              <a:t>1) </a:t>
            </a:r>
            <a:r>
              <a:rPr lang="en-US" sz="1200"/>
              <a:t>Yüklənmiş şəkili</a:t>
            </a:r>
            <a:r>
              <a:rPr lang="az-Latn-AZ" sz="1200"/>
              <a:t>,</a:t>
            </a:r>
            <a:r>
              <a:rPr lang="en-US" sz="1200"/>
              <a:t> binary Base64 string formasına çevirir ki, API-yə mətn kimi göndərilə bilsin.</a:t>
            </a:r>
            <a:endParaRPr lang="az-Latn-AZ" sz="1200"/>
          </a:p>
          <a:p>
            <a:endParaRPr lang="az-Latn-AZ" sz="1200"/>
          </a:p>
          <a:p>
            <a:pPr marL="285750" indent="-285750">
              <a:buFont typeface="Wingdings" panose="05000000000000000000" pitchFamily="2" charset="2"/>
              <a:buChar char="q"/>
            </a:pPr>
            <a:r>
              <a:rPr lang="en-US" sz="1200" b="1">
                <a:solidFill>
                  <a:srgbClr val="FF0000"/>
                </a:solidFill>
              </a:rPr>
              <a:t>$image-&gt;getPathname() </a:t>
            </a:r>
            <a:r>
              <a:rPr lang="en-US" sz="1200"/>
              <a:t>→ serverdə şəkilin müvəqqəti saxlandığı real yol</a:t>
            </a:r>
            <a:r>
              <a:rPr lang="az-Latn-AZ" sz="1200"/>
              <a:t>.</a:t>
            </a:r>
          </a:p>
          <a:p>
            <a:pPr marL="742950" lvl="1" indent="-285750">
              <a:lnSpc>
                <a:spcPct val="150000"/>
              </a:lnSpc>
              <a:buFont typeface="Arial" panose="020B0604020202020204" pitchFamily="34" charset="0"/>
              <a:buChar char="•"/>
            </a:pPr>
            <a:r>
              <a:rPr lang="az-Latn-AZ" sz="1200"/>
              <a:t>Məsələn: </a:t>
            </a:r>
            <a:r>
              <a:rPr lang="az-Latn-AZ" sz="1200" b="1" i="1"/>
              <a:t>C:\laragon\www\laravelAPI\storage\temp\abc123.jpg</a:t>
            </a:r>
          </a:p>
          <a:p>
            <a:endParaRPr lang="az-Latn-AZ" sz="1200"/>
          </a:p>
          <a:p>
            <a:pPr marL="285750" indent="-285750">
              <a:buFont typeface="Wingdings" panose="05000000000000000000" pitchFamily="2" charset="2"/>
              <a:buChar char="q"/>
            </a:pPr>
            <a:r>
              <a:rPr lang="en-US" sz="1200" b="1">
                <a:solidFill>
                  <a:srgbClr val="FF0000"/>
                </a:solidFill>
              </a:rPr>
              <a:t>file_get_contents(...) </a:t>
            </a:r>
            <a:r>
              <a:rPr lang="en-US" sz="1200"/>
              <a:t>→ şəkilin raw binary datasını oxuyur</a:t>
            </a:r>
            <a:r>
              <a:rPr lang="az-Latn-AZ" sz="1200"/>
              <a:t>. </a:t>
            </a:r>
          </a:p>
          <a:p>
            <a:pPr marL="285750" indent="-285750">
              <a:buFont typeface="Wingdings" panose="05000000000000000000" pitchFamily="2" charset="2"/>
              <a:buChar char="q"/>
            </a:pPr>
            <a:endParaRPr lang="az-Latn-AZ" sz="1200"/>
          </a:p>
          <a:p>
            <a:pPr marL="742950" lvl="1" indent="-285750">
              <a:buFont typeface="Arial" panose="020B0604020202020204" pitchFamily="34" charset="0"/>
              <a:buChar char="•"/>
            </a:pPr>
            <a:r>
              <a:rPr lang="az-Latn-AZ" sz="1200" b="1">
                <a:solidFill>
                  <a:srgbClr val="00B050"/>
                </a:solidFill>
              </a:rPr>
              <a:t>Şəkilin raw binary datası (</a:t>
            </a:r>
            <a:r>
              <a:rPr lang="en-US" sz="1200" b="1">
                <a:solidFill>
                  <a:srgbClr val="0070C0"/>
                </a:solidFill>
              </a:rPr>
              <a:t>b</a:t>
            </a:r>
            <a:r>
              <a:rPr lang="az-Latn-AZ" sz="1200" b="1">
                <a:solidFill>
                  <a:srgbClr val="0070C0"/>
                </a:solidFill>
              </a:rPr>
              <a:t>inary data yaxud </a:t>
            </a:r>
            <a:r>
              <a:rPr lang="en-US" sz="1200" b="1">
                <a:solidFill>
                  <a:srgbClr val="0070C0"/>
                </a:solidFill>
              </a:rPr>
              <a:t>raw binary</a:t>
            </a:r>
            <a:r>
              <a:rPr lang="az-Latn-AZ" sz="1200" b="1">
                <a:solidFill>
                  <a:srgbClr val="0070C0"/>
                </a:solidFill>
              </a:rPr>
              <a:t> — məlumatın özüdür; bit, hex və base64 isə onun fərqli göstərim və kodlama formalarıdır</a:t>
            </a:r>
            <a:r>
              <a:rPr lang="az-Latn-AZ" sz="1200" b="1">
                <a:solidFill>
                  <a:srgbClr val="00B050"/>
                </a:solidFill>
              </a:rPr>
              <a:t>) nədir?</a:t>
            </a:r>
          </a:p>
          <a:p>
            <a:pPr marL="1085850" lvl="2" indent="-171450">
              <a:lnSpc>
                <a:spcPct val="150000"/>
              </a:lnSpc>
              <a:buFont typeface="Wingdings" panose="05000000000000000000" pitchFamily="2" charset="2"/>
              <a:buChar char="§"/>
            </a:pPr>
            <a:r>
              <a:rPr lang="az-Latn-AZ" sz="1200"/>
              <a:t>Şəkil faylı (.jpg, .png və s.) əslində mətndən ibarət deyil. Şəkil, 0 və 1-lərdən ibarət bayt axınıdır. O, kompüter üçün mənalıdır ancaq insan üçün oxunmazdır.</a:t>
            </a:r>
          </a:p>
          <a:p>
            <a:pPr marL="1085850" lvl="2" indent="-171450">
              <a:lnSpc>
                <a:spcPct val="150000"/>
              </a:lnSpc>
              <a:buFont typeface="Wingdings" panose="05000000000000000000" pitchFamily="2" charset="2"/>
              <a:buChar char="§"/>
            </a:pPr>
            <a:r>
              <a:rPr lang="az-Latn-AZ" sz="1200" b="1"/>
              <a:t>file_get_contents($imagePath) </a:t>
            </a:r>
            <a:r>
              <a:rPr lang="az-Latn-AZ" sz="1200"/>
              <a:t>nəticəsi PHP string-dir, amma içində ASCII mətni yox, aşağıdakı kimi hexadecimal formada (insan üçün oxuna bilən variant) şeylər var:</a:t>
            </a:r>
          </a:p>
          <a:p>
            <a:pPr marL="1085850" lvl="2" indent="-171450">
              <a:lnSpc>
                <a:spcPct val="150000"/>
              </a:lnSpc>
              <a:buFont typeface="Wingdings" panose="05000000000000000000" pitchFamily="2" charset="2"/>
              <a:buChar char="§"/>
            </a:pPr>
            <a:endParaRPr lang="az-Latn-AZ" sz="1200"/>
          </a:p>
          <a:p>
            <a:pPr marL="1085850" lvl="2" indent="-171450">
              <a:lnSpc>
                <a:spcPct val="150000"/>
              </a:lnSpc>
              <a:buFont typeface="Wingdings" panose="05000000000000000000" pitchFamily="2" charset="2"/>
              <a:buChar char="§"/>
            </a:pPr>
            <a:endParaRPr lang="az-Latn-AZ" sz="1200"/>
          </a:p>
          <a:p>
            <a:pPr marL="1085850" lvl="2" indent="-171450">
              <a:lnSpc>
                <a:spcPct val="150000"/>
              </a:lnSpc>
              <a:buFont typeface="Wingdings" panose="05000000000000000000" pitchFamily="2" charset="2"/>
              <a:buChar char="§"/>
            </a:pPr>
            <a:endParaRPr lang="az-Latn-AZ" sz="1200"/>
          </a:p>
          <a:p>
            <a:pPr lvl="2">
              <a:lnSpc>
                <a:spcPct val="150000"/>
              </a:lnSpc>
            </a:pPr>
            <a:r>
              <a:rPr lang="az-Latn-AZ" sz="1200"/>
              <a:t>Məsələn: FF D8 → JPEG başladığını bildirir</a:t>
            </a:r>
            <a:br>
              <a:rPr lang="az-Latn-AZ" sz="1200"/>
            </a:br>
            <a:endParaRPr lang="az-Latn-AZ" sz="1200"/>
          </a:p>
          <a:p>
            <a:pPr marL="1085850" lvl="2" indent="-171450">
              <a:buFont typeface="Wingdings" panose="05000000000000000000" pitchFamily="2" charset="2"/>
              <a:buChar char="§"/>
            </a:pPr>
            <a:r>
              <a:rPr lang="az-Latn-AZ" sz="1200"/>
              <a:t>Şəkil, binary bit formasında isə belə olur:</a:t>
            </a:r>
          </a:p>
          <a:p>
            <a:endParaRPr lang="az-Latn-AZ" sz="1200"/>
          </a:p>
          <a:p>
            <a:endParaRPr lang="az-Latn-AZ" sz="1200"/>
          </a:p>
          <a:p>
            <a:endParaRPr lang="az-Latn-AZ" sz="1200"/>
          </a:p>
          <a:p>
            <a:endParaRPr lang="az-Latn-AZ" sz="1200"/>
          </a:p>
          <a:p>
            <a:endParaRPr lang="az-Latn-AZ" sz="1200"/>
          </a:p>
          <a:p>
            <a:endParaRPr lang="az-Latn-AZ" sz="1200"/>
          </a:p>
          <a:p>
            <a:pPr marL="1085850" lvl="2" indent="-171450">
              <a:buFont typeface="Wingdings" panose="05000000000000000000" pitchFamily="2" charset="2"/>
              <a:buChar char="§"/>
            </a:pPr>
            <a:r>
              <a:rPr lang="en-US" sz="1200"/>
              <a:t>Əgər bu metodu ekrana çap etsək onda terminalda yaxud browserdə </a:t>
            </a:r>
            <a:br>
              <a:rPr lang="az-Latn-AZ" sz="1200"/>
            </a:br>
            <a:r>
              <a:rPr lang="en-US" sz="1200"/>
              <a:t>belə qəribə simvollar, boşluqlar görərik. Çünki brauzer binary datanı </a:t>
            </a:r>
            <a:br>
              <a:rPr lang="az-Latn-AZ" sz="1200"/>
            </a:br>
            <a:r>
              <a:rPr lang="en-US" sz="1200"/>
              <a:t>mətn kimi oxuya bilmir</a:t>
            </a:r>
            <a:r>
              <a:rPr lang="az-Latn-AZ" sz="1200"/>
              <a:t>: </a:t>
            </a:r>
            <a:r>
              <a:rPr lang="en-US" sz="1200" b="1">
                <a:solidFill>
                  <a:srgbClr val="FF0000"/>
                </a:solidFill>
              </a:rPr>
              <a:t>echo file_get_contents($imagePath);</a:t>
            </a:r>
            <a:endParaRPr lang="az-Latn-AZ" sz="1200" b="1">
              <a:solidFill>
                <a:srgbClr val="FF0000"/>
              </a:solidFill>
            </a:endParaRPr>
          </a:p>
          <a:p>
            <a:endParaRPr lang="ru-RU" sz="1200"/>
          </a:p>
        </p:txBody>
      </p:sp>
      <p:pic>
        <p:nvPicPr>
          <p:cNvPr id="3" name="Picture 2">
            <a:extLst>
              <a:ext uri="{FF2B5EF4-FFF2-40B4-BE49-F238E27FC236}">
                <a16:creationId xmlns:a16="http://schemas.microsoft.com/office/drawing/2014/main" id="{FD8E1DF7-6ECB-83C4-D3EC-0A0F8DCD09F4}"/>
              </a:ext>
            </a:extLst>
          </p:cNvPr>
          <p:cNvPicPr>
            <a:picLocks noChangeAspect="1"/>
          </p:cNvPicPr>
          <p:nvPr/>
        </p:nvPicPr>
        <p:blipFill>
          <a:blip r:embed="rId2"/>
          <a:stretch>
            <a:fillRect/>
          </a:stretch>
        </p:blipFill>
        <p:spPr>
          <a:xfrm>
            <a:off x="5871882" y="3429000"/>
            <a:ext cx="6320118" cy="3429000"/>
          </a:xfrm>
          <a:prstGeom prst="rect">
            <a:avLst/>
          </a:prstGeom>
        </p:spPr>
      </p:pic>
      <p:pic>
        <p:nvPicPr>
          <p:cNvPr id="6" name="Picture 5">
            <a:extLst>
              <a:ext uri="{FF2B5EF4-FFF2-40B4-BE49-F238E27FC236}">
                <a16:creationId xmlns:a16="http://schemas.microsoft.com/office/drawing/2014/main" id="{7239A23A-42EF-E7F2-47BA-3B679D5497D8}"/>
              </a:ext>
            </a:extLst>
          </p:cNvPr>
          <p:cNvPicPr>
            <a:picLocks noChangeAspect="1"/>
          </p:cNvPicPr>
          <p:nvPr/>
        </p:nvPicPr>
        <p:blipFill>
          <a:blip r:embed="rId3"/>
          <a:stretch>
            <a:fillRect/>
          </a:stretch>
        </p:blipFill>
        <p:spPr>
          <a:xfrm>
            <a:off x="0" y="311130"/>
            <a:ext cx="6320118" cy="511988"/>
          </a:xfrm>
          <a:prstGeom prst="rect">
            <a:avLst/>
          </a:prstGeom>
        </p:spPr>
      </p:pic>
      <p:pic>
        <p:nvPicPr>
          <p:cNvPr id="8" name="Picture 7">
            <a:extLst>
              <a:ext uri="{FF2B5EF4-FFF2-40B4-BE49-F238E27FC236}">
                <a16:creationId xmlns:a16="http://schemas.microsoft.com/office/drawing/2014/main" id="{E2D4A9C0-69B0-17B1-145A-90FA5060A5AD}"/>
              </a:ext>
            </a:extLst>
          </p:cNvPr>
          <p:cNvPicPr>
            <a:picLocks noChangeAspect="1"/>
          </p:cNvPicPr>
          <p:nvPr/>
        </p:nvPicPr>
        <p:blipFill>
          <a:blip r:embed="rId4"/>
          <a:stretch>
            <a:fillRect/>
          </a:stretch>
        </p:blipFill>
        <p:spPr>
          <a:xfrm>
            <a:off x="1182238" y="3124173"/>
            <a:ext cx="3040643" cy="609653"/>
          </a:xfrm>
          <a:prstGeom prst="rect">
            <a:avLst/>
          </a:prstGeom>
        </p:spPr>
      </p:pic>
      <p:pic>
        <p:nvPicPr>
          <p:cNvPr id="10" name="Picture 9">
            <a:extLst>
              <a:ext uri="{FF2B5EF4-FFF2-40B4-BE49-F238E27FC236}">
                <a16:creationId xmlns:a16="http://schemas.microsoft.com/office/drawing/2014/main" id="{288519F5-4A87-1A64-5C42-EFFC8BCBC606}"/>
              </a:ext>
            </a:extLst>
          </p:cNvPr>
          <p:cNvPicPr>
            <a:picLocks noChangeAspect="1"/>
          </p:cNvPicPr>
          <p:nvPr/>
        </p:nvPicPr>
        <p:blipFill>
          <a:blip r:embed="rId5"/>
          <a:stretch>
            <a:fillRect/>
          </a:stretch>
        </p:blipFill>
        <p:spPr>
          <a:xfrm>
            <a:off x="1182238" y="4689534"/>
            <a:ext cx="3139712" cy="541067"/>
          </a:xfrm>
          <a:prstGeom prst="rect">
            <a:avLst/>
          </a:prstGeom>
        </p:spPr>
      </p:pic>
      <p:pic>
        <p:nvPicPr>
          <p:cNvPr id="12" name="Picture 11">
            <a:extLst>
              <a:ext uri="{FF2B5EF4-FFF2-40B4-BE49-F238E27FC236}">
                <a16:creationId xmlns:a16="http://schemas.microsoft.com/office/drawing/2014/main" id="{182C58D7-984B-10F2-6496-54DFC49E3F36}"/>
              </a:ext>
            </a:extLst>
          </p:cNvPr>
          <p:cNvPicPr>
            <a:picLocks noChangeAspect="1"/>
          </p:cNvPicPr>
          <p:nvPr/>
        </p:nvPicPr>
        <p:blipFill>
          <a:blip r:embed="rId6"/>
          <a:stretch>
            <a:fillRect/>
          </a:stretch>
        </p:blipFill>
        <p:spPr>
          <a:xfrm>
            <a:off x="1182238" y="6325783"/>
            <a:ext cx="1966130" cy="441998"/>
          </a:xfrm>
          <a:prstGeom prst="rect">
            <a:avLst/>
          </a:prstGeom>
        </p:spPr>
      </p:pic>
    </p:spTree>
    <p:extLst>
      <p:ext uri="{BB962C8B-B14F-4D97-AF65-F5344CB8AC3E}">
        <p14:creationId xmlns:p14="http://schemas.microsoft.com/office/powerpoint/2010/main" val="41389036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862322"/>
          </a:xfrm>
          <a:prstGeom prst="rect">
            <a:avLst/>
          </a:prstGeom>
          <a:noFill/>
        </p:spPr>
        <p:txBody>
          <a:bodyPr wrap="square">
            <a:spAutoFit/>
          </a:bodyPr>
          <a:lstStyle/>
          <a:p>
            <a:pPr marL="285750" indent="-285750">
              <a:buFont typeface="Wingdings" panose="05000000000000000000" pitchFamily="2" charset="2"/>
              <a:buChar char="q"/>
            </a:pPr>
            <a:r>
              <a:rPr lang="en-US" b="1">
                <a:solidFill>
                  <a:srgbClr val="FF0000"/>
                </a:solidFill>
              </a:rPr>
              <a:t>base64_encode(...) </a:t>
            </a:r>
            <a:r>
              <a:rPr lang="en-US"/>
              <a:t>→ Base64-ə çevirəndə isə, Binary data, mətnə uyğun simvollara çevrilir. </a:t>
            </a:r>
          </a:p>
          <a:p>
            <a:pPr marL="285750" indent="-285750">
              <a:buFont typeface="Wingdings" panose="05000000000000000000" pitchFamily="2" charset="2"/>
              <a:buChar char="q"/>
            </a:pPr>
            <a:endParaRPr lang="en-US"/>
          </a:p>
          <a:p>
            <a:pPr marL="285750" indent="-285750">
              <a:buFont typeface="Wingdings" panose="05000000000000000000" pitchFamily="2" charset="2"/>
              <a:buChar char="q"/>
            </a:pPr>
            <a:endParaRPr lang="en-US"/>
          </a:p>
          <a:p>
            <a:pPr marL="285750" indent="-285750">
              <a:buFont typeface="Wingdings" panose="05000000000000000000" pitchFamily="2" charset="2"/>
              <a:buChar char="q"/>
            </a:pPr>
            <a:endParaRPr lang="en-US"/>
          </a:p>
          <a:p>
            <a:r>
              <a:rPr lang="en-US"/>
              <a:t>HTTP JSON request</a:t>
            </a:r>
            <a:r>
              <a:rPr lang="az-Latn-AZ"/>
              <a:t> ilə,</a:t>
            </a:r>
            <a:r>
              <a:rPr lang="en-US"/>
              <a:t> binary</a:t>
            </a:r>
            <a:r>
              <a:rPr lang="az-Latn-AZ"/>
              <a:t> data</a:t>
            </a:r>
            <a:r>
              <a:rPr lang="en-US"/>
              <a:t> göndərmək olmur </a:t>
            </a:r>
            <a:r>
              <a:rPr lang="az-Latn-AZ"/>
              <a:t>buna görədə</a:t>
            </a:r>
            <a:r>
              <a:rPr lang="en-US"/>
              <a:t> Base64 istifadə edilir.</a:t>
            </a:r>
            <a:r>
              <a:rPr lang="az-Latn-AZ"/>
              <a:t> “Binary göndərmək olmur” deyəndə raw binary data nəzərdə tutulur; ona görə şəkil Base64-ə çevrilir və /9j/4AAQ... kimi mətn string şəklində JSON-da göndərilir.</a:t>
            </a:r>
            <a:endParaRPr lang="en-US"/>
          </a:p>
          <a:p>
            <a:endParaRPr lang="en-US"/>
          </a:p>
          <a:p>
            <a:endParaRPr lang="en-US"/>
          </a:p>
          <a:p>
            <a:endParaRPr lang="ru-RU"/>
          </a:p>
        </p:txBody>
      </p:sp>
      <p:pic>
        <p:nvPicPr>
          <p:cNvPr id="2" name="Picture 1">
            <a:extLst>
              <a:ext uri="{FF2B5EF4-FFF2-40B4-BE49-F238E27FC236}">
                <a16:creationId xmlns:a16="http://schemas.microsoft.com/office/drawing/2014/main" id="{F06D39D1-30FF-BB36-1A34-180BA38C8F12}"/>
              </a:ext>
            </a:extLst>
          </p:cNvPr>
          <p:cNvPicPr>
            <a:picLocks noChangeAspect="1"/>
          </p:cNvPicPr>
          <p:nvPr/>
        </p:nvPicPr>
        <p:blipFill>
          <a:blip r:embed="rId2"/>
          <a:stretch>
            <a:fillRect/>
          </a:stretch>
        </p:blipFill>
        <p:spPr>
          <a:xfrm>
            <a:off x="5871882" y="3429000"/>
            <a:ext cx="6320118" cy="3429000"/>
          </a:xfrm>
          <a:prstGeom prst="rect">
            <a:avLst/>
          </a:prstGeom>
        </p:spPr>
      </p:pic>
      <p:pic>
        <p:nvPicPr>
          <p:cNvPr id="7" name="Picture 6">
            <a:extLst>
              <a:ext uri="{FF2B5EF4-FFF2-40B4-BE49-F238E27FC236}">
                <a16:creationId xmlns:a16="http://schemas.microsoft.com/office/drawing/2014/main" id="{CF073EEB-3270-A018-E168-97FB973BAF87}"/>
              </a:ext>
            </a:extLst>
          </p:cNvPr>
          <p:cNvPicPr>
            <a:picLocks noChangeAspect="1"/>
          </p:cNvPicPr>
          <p:nvPr/>
        </p:nvPicPr>
        <p:blipFill>
          <a:blip r:embed="rId3"/>
          <a:stretch>
            <a:fillRect/>
          </a:stretch>
        </p:blipFill>
        <p:spPr>
          <a:xfrm>
            <a:off x="0" y="422890"/>
            <a:ext cx="5502117" cy="464860"/>
          </a:xfrm>
          <a:prstGeom prst="rect">
            <a:avLst/>
          </a:prstGeom>
        </p:spPr>
      </p:pic>
      <p:pic>
        <p:nvPicPr>
          <p:cNvPr id="9" name="Picture 8">
            <a:extLst>
              <a:ext uri="{FF2B5EF4-FFF2-40B4-BE49-F238E27FC236}">
                <a16:creationId xmlns:a16="http://schemas.microsoft.com/office/drawing/2014/main" id="{9C15E80D-5BDC-9702-E752-18BF6EEC6FB7}"/>
              </a:ext>
            </a:extLst>
          </p:cNvPr>
          <p:cNvPicPr>
            <a:picLocks noChangeAspect="1"/>
          </p:cNvPicPr>
          <p:nvPr/>
        </p:nvPicPr>
        <p:blipFill>
          <a:blip r:embed="rId4"/>
          <a:stretch>
            <a:fillRect/>
          </a:stretch>
        </p:blipFill>
        <p:spPr>
          <a:xfrm>
            <a:off x="0" y="2123401"/>
            <a:ext cx="5243014" cy="883997"/>
          </a:xfrm>
          <a:prstGeom prst="rect">
            <a:avLst/>
          </a:prstGeom>
        </p:spPr>
      </p:pic>
    </p:spTree>
    <p:extLst>
      <p:ext uri="{BB962C8B-B14F-4D97-AF65-F5344CB8AC3E}">
        <p14:creationId xmlns:p14="http://schemas.microsoft.com/office/powerpoint/2010/main" val="653290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Tətbiq yaradıldıqdan sonra onu VScode ilə açırıq.</a:t>
            </a:r>
            <a:endParaRPr lang="ru-RU"/>
          </a:p>
        </p:txBody>
      </p:sp>
      <p:pic>
        <p:nvPicPr>
          <p:cNvPr id="3" name="Picture 2">
            <a:extLst>
              <a:ext uri="{FF2B5EF4-FFF2-40B4-BE49-F238E27FC236}">
                <a16:creationId xmlns:a16="http://schemas.microsoft.com/office/drawing/2014/main" id="{5DD3ECBC-1F7D-0E36-E18F-A7A044BF7083}"/>
              </a:ext>
            </a:extLst>
          </p:cNvPr>
          <p:cNvPicPr>
            <a:picLocks noChangeAspect="1"/>
          </p:cNvPicPr>
          <p:nvPr/>
        </p:nvPicPr>
        <p:blipFill>
          <a:blip r:embed="rId2"/>
          <a:stretch>
            <a:fillRect/>
          </a:stretch>
        </p:blipFill>
        <p:spPr>
          <a:xfrm>
            <a:off x="2457134" y="1158043"/>
            <a:ext cx="7277731" cy="4541914"/>
          </a:xfrm>
          <a:prstGeom prst="rect">
            <a:avLst/>
          </a:prstGeom>
        </p:spPr>
      </p:pic>
    </p:spTree>
    <p:extLst>
      <p:ext uri="{BB962C8B-B14F-4D97-AF65-F5344CB8AC3E}">
        <p14:creationId xmlns:p14="http://schemas.microsoft.com/office/powerpoint/2010/main" val="377507928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502964"/>
            <a:ext cx="12192000" cy="2585323"/>
          </a:xfrm>
          <a:prstGeom prst="rect">
            <a:avLst/>
          </a:prstGeom>
          <a:noFill/>
        </p:spPr>
        <p:txBody>
          <a:bodyPr wrap="square">
            <a:spAutoFit/>
          </a:bodyPr>
          <a:lstStyle/>
          <a:p>
            <a:r>
              <a:rPr lang="az-Latn-AZ"/>
              <a:t>2) Bu metod ilə şəklin tipini (formatını) öyrənirik.</a:t>
            </a:r>
          </a:p>
          <a:p>
            <a:endParaRPr lang="az-Latn-AZ"/>
          </a:p>
          <a:p>
            <a:endParaRPr lang="az-Latn-AZ"/>
          </a:p>
          <a:p>
            <a:endParaRPr lang="az-Latn-AZ"/>
          </a:p>
          <a:p>
            <a:endParaRPr lang="az-Latn-AZ"/>
          </a:p>
          <a:p>
            <a:endParaRPr lang="az-Latn-AZ"/>
          </a:p>
          <a:p>
            <a:endParaRPr lang="az-Latn-AZ"/>
          </a:p>
          <a:p>
            <a:endParaRPr lang="az-Latn-AZ"/>
          </a:p>
          <a:p>
            <a:r>
              <a:rPr lang="az-Latn-AZ"/>
              <a:t>Çünki OpenAI-yə şəkli bu qayda mime tipi ilə göndərilməlidir:</a:t>
            </a:r>
          </a:p>
        </p:txBody>
      </p:sp>
      <p:pic>
        <p:nvPicPr>
          <p:cNvPr id="2" name="Picture 1">
            <a:extLst>
              <a:ext uri="{FF2B5EF4-FFF2-40B4-BE49-F238E27FC236}">
                <a16:creationId xmlns:a16="http://schemas.microsoft.com/office/drawing/2014/main" id="{FF177B7C-CD49-C5A1-176E-1E796322B283}"/>
              </a:ext>
            </a:extLst>
          </p:cNvPr>
          <p:cNvPicPr>
            <a:picLocks noChangeAspect="1"/>
          </p:cNvPicPr>
          <p:nvPr/>
        </p:nvPicPr>
        <p:blipFill>
          <a:blip r:embed="rId2"/>
          <a:stretch>
            <a:fillRect/>
          </a:stretch>
        </p:blipFill>
        <p:spPr>
          <a:xfrm>
            <a:off x="5871882" y="3429000"/>
            <a:ext cx="6320118" cy="3429000"/>
          </a:xfrm>
          <a:prstGeom prst="rect">
            <a:avLst/>
          </a:prstGeom>
        </p:spPr>
      </p:pic>
      <p:pic>
        <p:nvPicPr>
          <p:cNvPr id="4" name="Picture 3">
            <a:extLst>
              <a:ext uri="{FF2B5EF4-FFF2-40B4-BE49-F238E27FC236}">
                <a16:creationId xmlns:a16="http://schemas.microsoft.com/office/drawing/2014/main" id="{AAA989F3-5DAB-B7A9-7356-5F20CFDE56F0}"/>
              </a:ext>
            </a:extLst>
          </p:cNvPr>
          <p:cNvPicPr>
            <a:picLocks noChangeAspect="1"/>
          </p:cNvPicPr>
          <p:nvPr/>
        </p:nvPicPr>
        <p:blipFill>
          <a:blip r:embed="rId3"/>
          <a:stretch>
            <a:fillRect/>
          </a:stretch>
        </p:blipFill>
        <p:spPr>
          <a:xfrm>
            <a:off x="0" y="0"/>
            <a:ext cx="3383573" cy="502964"/>
          </a:xfrm>
          <a:prstGeom prst="rect">
            <a:avLst/>
          </a:prstGeom>
        </p:spPr>
      </p:pic>
      <p:graphicFrame>
        <p:nvGraphicFramePr>
          <p:cNvPr id="6" name="Table 5">
            <a:extLst>
              <a:ext uri="{FF2B5EF4-FFF2-40B4-BE49-F238E27FC236}">
                <a16:creationId xmlns:a16="http://schemas.microsoft.com/office/drawing/2014/main" id="{2FE918C4-6967-43D3-2943-D30F09FF956B}"/>
              </a:ext>
            </a:extLst>
          </p:cNvPr>
          <p:cNvGraphicFramePr>
            <a:graphicFrameLocks noGrp="1"/>
          </p:cNvGraphicFramePr>
          <p:nvPr>
            <p:extLst>
              <p:ext uri="{D42A27DB-BD31-4B8C-83A1-F6EECF244321}">
                <p14:modId xmlns:p14="http://schemas.microsoft.com/office/powerpoint/2010/main" val="3328272368"/>
              </p:ext>
            </p:extLst>
          </p:nvPr>
        </p:nvGraphicFramePr>
        <p:xfrm>
          <a:off x="314960" y="985696"/>
          <a:ext cx="3591560" cy="1463040"/>
        </p:xfrm>
        <a:graphic>
          <a:graphicData uri="http://schemas.openxmlformats.org/drawingml/2006/table">
            <a:tbl>
              <a:tblPr/>
              <a:tblGrid>
                <a:gridCol w="1795780">
                  <a:extLst>
                    <a:ext uri="{9D8B030D-6E8A-4147-A177-3AD203B41FA5}">
                      <a16:colId xmlns:a16="http://schemas.microsoft.com/office/drawing/2014/main" val="2869040315"/>
                    </a:ext>
                  </a:extLst>
                </a:gridCol>
                <a:gridCol w="1795780">
                  <a:extLst>
                    <a:ext uri="{9D8B030D-6E8A-4147-A177-3AD203B41FA5}">
                      <a16:colId xmlns:a16="http://schemas.microsoft.com/office/drawing/2014/main" val="2259768758"/>
                    </a:ext>
                  </a:extLst>
                </a:gridCol>
              </a:tblGrid>
              <a:tr h="0">
                <a:tc>
                  <a:txBody>
                    <a:bodyPr/>
                    <a:lstStyle/>
                    <a:p>
                      <a:r>
                        <a:rPr lang="en-US" b="1"/>
                        <a:t>Fayl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MIME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7570743"/>
                  </a:ext>
                </a:extLst>
              </a:tr>
              <a:tr h="0">
                <a:tc>
                  <a:txBody>
                    <a:bodyPr/>
                    <a:lstStyle/>
                    <a:p>
                      <a:r>
                        <a:rPr lang="en-US"/>
                        <a:t>jpg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image/jpeg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5700323"/>
                  </a:ext>
                </a:extLst>
              </a:tr>
              <a:tr h="0">
                <a:tc>
                  <a:txBody>
                    <a:bodyPr/>
                    <a:lstStyle/>
                    <a:p>
                      <a:r>
                        <a:rPr lang="en-US"/>
                        <a:t>png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image/png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77222348"/>
                  </a:ext>
                </a:extLst>
              </a:tr>
              <a:tr h="0">
                <a:tc>
                  <a:txBody>
                    <a:bodyPr/>
                    <a:lstStyle/>
                    <a:p>
                      <a:r>
                        <a:rPr lang="en-US"/>
                        <a:t>webp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image/webp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1543318"/>
                  </a:ext>
                </a:extLst>
              </a:tr>
            </a:tbl>
          </a:graphicData>
        </a:graphic>
      </p:graphicFrame>
      <p:pic>
        <p:nvPicPr>
          <p:cNvPr id="8" name="Picture 7">
            <a:extLst>
              <a:ext uri="{FF2B5EF4-FFF2-40B4-BE49-F238E27FC236}">
                <a16:creationId xmlns:a16="http://schemas.microsoft.com/office/drawing/2014/main" id="{BE874A05-C654-11D1-3604-48D73D2CFE7A}"/>
              </a:ext>
            </a:extLst>
          </p:cNvPr>
          <p:cNvPicPr>
            <a:picLocks noChangeAspect="1"/>
          </p:cNvPicPr>
          <p:nvPr/>
        </p:nvPicPr>
        <p:blipFill>
          <a:blip r:embed="rId4"/>
          <a:stretch>
            <a:fillRect/>
          </a:stretch>
        </p:blipFill>
        <p:spPr>
          <a:xfrm>
            <a:off x="0" y="3088287"/>
            <a:ext cx="2933954" cy="464860"/>
          </a:xfrm>
          <a:prstGeom prst="rect">
            <a:avLst/>
          </a:prstGeom>
        </p:spPr>
      </p:pic>
    </p:spTree>
    <p:extLst>
      <p:ext uri="{BB962C8B-B14F-4D97-AF65-F5344CB8AC3E}">
        <p14:creationId xmlns:p14="http://schemas.microsoft.com/office/powerpoint/2010/main" val="420134287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1005927"/>
            <a:ext cx="12192000" cy="3693319"/>
          </a:xfrm>
          <a:prstGeom prst="rect">
            <a:avLst/>
          </a:prstGeom>
          <a:noFill/>
        </p:spPr>
        <p:txBody>
          <a:bodyPr wrap="square">
            <a:spAutoFit/>
          </a:bodyPr>
          <a:lstStyle/>
          <a:p>
            <a:r>
              <a:rPr lang="az-Latn-AZ"/>
              <a:t>3) </a:t>
            </a:r>
            <a:r>
              <a:rPr lang="en-US"/>
              <a:t>Bu kod OpenAI -nin API -si ilə danışacaq client obyektini yaratmaqdır.</a:t>
            </a:r>
            <a:endParaRPr lang="az-Latn-AZ"/>
          </a:p>
          <a:p>
            <a:endParaRPr lang="az-Latn-AZ"/>
          </a:p>
          <a:p>
            <a:pPr marL="285750" indent="-285750">
              <a:buFont typeface="Wingdings" panose="05000000000000000000" pitchFamily="2" charset="2"/>
              <a:buChar char="q"/>
            </a:pPr>
            <a:r>
              <a:rPr lang="en-US" b="1">
                <a:solidFill>
                  <a:srgbClr val="FF0000"/>
                </a:solidFill>
              </a:rPr>
              <a:t>Factory() </a:t>
            </a:r>
            <a:r>
              <a:rPr lang="en-US"/>
              <a:t>→ OpenAI client generator-udur</a:t>
            </a:r>
            <a:br>
              <a:rPr lang="az-Latn-AZ"/>
            </a:br>
            <a:endParaRPr lang="az-Latn-AZ"/>
          </a:p>
          <a:p>
            <a:pPr marL="285750" indent="-285750">
              <a:buFont typeface="Wingdings" panose="05000000000000000000" pitchFamily="2" charset="2"/>
              <a:buChar char="q"/>
            </a:pPr>
            <a:r>
              <a:rPr lang="az-Latn-AZ" b="1">
                <a:solidFill>
                  <a:srgbClr val="FF0000"/>
                </a:solidFill>
              </a:rPr>
              <a:t>withApiKey(...) </a:t>
            </a:r>
            <a:r>
              <a:rPr lang="az-Latn-AZ"/>
              <a:t>→ </a:t>
            </a:r>
            <a:r>
              <a:rPr lang="az-Latn-AZ" b="1"/>
              <a:t>.env </a:t>
            </a:r>
            <a:r>
              <a:rPr lang="az-Latn-AZ"/>
              <a:t>faylında olan API key-i götürür:</a:t>
            </a:r>
          </a:p>
          <a:p>
            <a:pPr marL="285750" indent="-285750">
              <a:buFont typeface="Wingdings" panose="05000000000000000000" pitchFamily="2" charset="2"/>
              <a:buChar char="q"/>
            </a:pPr>
            <a:endParaRPr lang="az-Latn-AZ"/>
          </a:p>
          <a:p>
            <a:pPr marL="285750" indent="-285750">
              <a:buFont typeface="Wingdings" panose="05000000000000000000" pitchFamily="2" charset="2"/>
              <a:buChar char="q"/>
            </a:pPr>
            <a:endParaRPr lang="az-Latn-AZ"/>
          </a:p>
          <a:p>
            <a:pPr marL="285750" indent="-285750">
              <a:buFont typeface="Wingdings" panose="05000000000000000000" pitchFamily="2" charset="2"/>
              <a:buChar char="q"/>
            </a:pPr>
            <a:endParaRPr lang="az-Latn-AZ"/>
          </a:p>
          <a:p>
            <a:pPr marL="285750" indent="-285750">
              <a:buFont typeface="Wingdings" panose="05000000000000000000" pitchFamily="2" charset="2"/>
              <a:buChar char="q"/>
            </a:pPr>
            <a:endParaRPr lang="az-Latn-AZ"/>
          </a:p>
          <a:p>
            <a:pPr marL="285750" indent="-285750">
              <a:buFont typeface="Wingdings" panose="05000000000000000000" pitchFamily="2" charset="2"/>
              <a:buChar char="q"/>
            </a:pPr>
            <a:r>
              <a:rPr lang="az-Latn-AZ" b="1">
                <a:solidFill>
                  <a:srgbClr val="FF0000"/>
                </a:solidFill>
              </a:rPr>
              <a:t>make() </a:t>
            </a:r>
            <a:r>
              <a:rPr lang="az-Latn-AZ"/>
              <a:t>→ hazır OpenAI client qaytarır</a:t>
            </a:r>
            <a:br>
              <a:rPr lang="az-Latn-AZ"/>
            </a:br>
            <a:br>
              <a:rPr lang="az-Latn-AZ"/>
            </a:br>
            <a:endParaRPr lang="az-Latn-AZ"/>
          </a:p>
          <a:p>
            <a:endParaRPr lang="ru-RU"/>
          </a:p>
        </p:txBody>
      </p:sp>
      <p:pic>
        <p:nvPicPr>
          <p:cNvPr id="3" name="Picture 2">
            <a:extLst>
              <a:ext uri="{FF2B5EF4-FFF2-40B4-BE49-F238E27FC236}">
                <a16:creationId xmlns:a16="http://schemas.microsoft.com/office/drawing/2014/main" id="{E85174A3-61F2-28FF-BE3D-5E7FC3E8BEAE}"/>
              </a:ext>
            </a:extLst>
          </p:cNvPr>
          <p:cNvPicPr>
            <a:picLocks noChangeAspect="1"/>
          </p:cNvPicPr>
          <p:nvPr/>
        </p:nvPicPr>
        <p:blipFill>
          <a:blip r:embed="rId2"/>
          <a:stretch>
            <a:fillRect/>
          </a:stretch>
        </p:blipFill>
        <p:spPr>
          <a:xfrm>
            <a:off x="0" y="0"/>
            <a:ext cx="4770533" cy="1005927"/>
          </a:xfrm>
          <a:prstGeom prst="rect">
            <a:avLst/>
          </a:prstGeom>
        </p:spPr>
      </p:pic>
      <p:pic>
        <p:nvPicPr>
          <p:cNvPr id="4" name="Picture 3">
            <a:extLst>
              <a:ext uri="{FF2B5EF4-FFF2-40B4-BE49-F238E27FC236}">
                <a16:creationId xmlns:a16="http://schemas.microsoft.com/office/drawing/2014/main" id="{8FDB6C5C-67A6-DBA7-DAF5-A447F09C5829}"/>
              </a:ext>
            </a:extLst>
          </p:cNvPr>
          <p:cNvPicPr>
            <a:picLocks noChangeAspect="1"/>
          </p:cNvPicPr>
          <p:nvPr/>
        </p:nvPicPr>
        <p:blipFill>
          <a:blip r:embed="rId3"/>
          <a:stretch>
            <a:fillRect/>
          </a:stretch>
        </p:blipFill>
        <p:spPr>
          <a:xfrm>
            <a:off x="5871882" y="3429000"/>
            <a:ext cx="6320118" cy="3429000"/>
          </a:xfrm>
          <a:prstGeom prst="rect">
            <a:avLst/>
          </a:prstGeom>
        </p:spPr>
      </p:pic>
      <p:pic>
        <p:nvPicPr>
          <p:cNvPr id="7" name="Picture 6">
            <a:extLst>
              <a:ext uri="{FF2B5EF4-FFF2-40B4-BE49-F238E27FC236}">
                <a16:creationId xmlns:a16="http://schemas.microsoft.com/office/drawing/2014/main" id="{838E8D73-AAC3-5431-ACBC-08A588E666E5}"/>
              </a:ext>
            </a:extLst>
          </p:cNvPr>
          <p:cNvPicPr>
            <a:picLocks noChangeAspect="1"/>
          </p:cNvPicPr>
          <p:nvPr/>
        </p:nvPicPr>
        <p:blipFill>
          <a:blip r:embed="rId4"/>
          <a:stretch>
            <a:fillRect/>
          </a:stretch>
        </p:blipFill>
        <p:spPr>
          <a:xfrm>
            <a:off x="0" y="2500595"/>
            <a:ext cx="2979678" cy="800169"/>
          </a:xfrm>
          <a:prstGeom prst="rect">
            <a:avLst/>
          </a:prstGeom>
        </p:spPr>
      </p:pic>
      <p:sp>
        <p:nvSpPr>
          <p:cNvPr id="9" name="TextBox 8">
            <a:extLst>
              <a:ext uri="{FF2B5EF4-FFF2-40B4-BE49-F238E27FC236}">
                <a16:creationId xmlns:a16="http://schemas.microsoft.com/office/drawing/2014/main" id="{18E047B2-9AC3-C7B8-B292-73FCAB370A5D}"/>
              </a:ext>
            </a:extLst>
          </p:cNvPr>
          <p:cNvSpPr txBox="1"/>
          <p:nvPr/>
        </p:nvSpPr>
        <p:spPr>
          <a:xfrm>
            <a:off x="43737" y="5544473"/>
            <a:ext cx="5871882" cy="1298882"/>
          </a:xfrm>
          <a:prstGeom prst="rect">
            <a:avLst/>
          </a:prstGeom>
          <a:noFill/>
        </p:spPr>
        <p:txBody>
          <a:bodyPr wrap="square">
            <a:spAutoFit/>
          </a:bodyPr>
          <a:lstStyle/>
          <a:p>
            <a:pPr>
              <a:lnSpc>
                <a:spcPct val="150000"/>
              </a:lnSpc>
            </a:pPr>
            <a:r>
              <a:rPr lang="ru-RU" b="1">
                <a:solidFill>
                  <a:srgbClr val="0070C0"/>
                </a:solidFill>
              </a:rPr>
              <a:t>$client </a:t>
            </a:r>
            <a:r>
              <a:rPr lang="az-Latn-AZ"/>
              <a:t>dəyişkəninin içində </a:t>
            </a:r>
            <a:r>
              <a:rPr lang="ru-RU"/>
              <a:t>OpenAI client obyekti</a:t>
            </a:r>
            <a:r>
              <a:rPr lang="az-Latn-AZ"/>
              <a:t> var.</a:t>
            </a:r>
            <a:r>
              <a:rPr lang="ru-RU"/>
              <a:t> </a:t>
            </a:r>
            <a:r>
              <a:rPr lang="az-Latn-AZ"/>
              <a:t>Y</a:t>
            </a:r>
            <a:r>
              <a:rPr lang="ru-RU"/>
              <a:t>əni PHP-də bir obyekt və içində API-ə qoşulmaq üçün lazım olan </a:t>
            </a:r>
            <a:r>
              <a:rPr lang="ru-RU" b="1"/>
              <a:t>konfiqurasiyalar</a:t>
            </a:r>
            <a:r>
              <a:rPr lang="ru-RU"/>
              <a:t>, </a:t>
            </a:r>
            <a:r>
              <a:rPr lang="ru-RU" b="1"/>
              <a:t>metodlar</a:t>
            </a:r>
            <a:r>
              <a:rPr lang="ru-RU"/>
              <a:t> və </a:t>
            </a:r>
            <a:r>
              <a:rPr lang="ru-RU" b="1"/>
              <a:t>property</a:t>
            </a:r>
            <a:r>
              <a:rPr lang="ru-RU"/>
              <a:t>-lər var.</a:t>
            </a:r>
          </a:p>
        </p:txBody>
      </p:sp>
    </p:spTree>
    <p:extLst>
      <p:ext uri="{BB962C8B-B14F-4D97-AF65-F5344CB8AC3E}">
        <p14:creationId xmlns:p14="http://schemas.microsoft.com/office/powerpoint/2010/main" val="41592582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Əgər </a:t>
            </a:r>
            <a:r>
              <a:rPr lang="az-Latn-AZ"/>
              <a:t>biz</a:t>
            </a:r>
            <a:r>
              <a:rPr lang="en-US"/>
              <a:t> bu</a:t>
            </a:r>
            <a:r>
              <a:rPr lang="az-Latn-AZ"/>
              <a:t> dəyişkəni</a:t>
            </a:r>
            <a:r>
              <a:rPr lang="en-US"/>
              <a:t> </a:t>
            </a:r>
            <a:r>
              <a:rPr lang="en-US" b="1"/>
              <a:t>print_r($client) </a:t>
            </a:r>
            <a:r>
              <a:rPr lang="en-US"/>
              <a:t>və ya </a:t>
            </a:r>
            <a:r>
              <a:rPr lang="en-US" b="1"/>
              <a:t>var_dump($client) </a:t>
            </a:r>
            <a:r>
              <a:rPr lang="en-US"/>
              <a:t>etsə</a:t>
            </a:r>
            <a:r>
              <a:rPr lang="az-Latn-AZ"/>
              <a:t>k</a:t>
            </a:r>
            <a:r>
              <a:rPr lang="en-US"/>
              <a:t>, real data belə görünəcək:</a:t>
            </a:r>
            <a:endParaRPr lang="ru-RU"/>
          </a:p>
        </p:txBody>
      </p:sp>
      <p:pic>
        <p:nvPicPr>
          <p:cNvPr id="3" name="Picture 2">
            <a:extLst>
              <a:ext uri="{FF2B5EF4-FFF2-40B4-BE49-F238E27FC236}">
                <a16:creationId xmlns:a16="http://schemas.microsoft.com/office/drawing/2014/main" id="{F37D6B6B-3751-CC56-08C8-6088C36A3DA1}"/>
              </a:ext>
            </a:extLst>
          </p:cNvPr>
          <p:cNvPicPr>
            <a:picLocks noChangeAspect="1"/>
          </p:cNvPicPr>
          <p:nvPr/>
        </p:nvPicPr>
        <p:blipFill>
          <a:blip r:embed="rId2"/>
          <a:stretch>
            <a:fillRect/>
          </a:stretch>
        </p:blipFill>
        <p:spPr>
          <a:xfrm>
            <a:off x="0" y="446798"/>
            <a:ext cx="5303980" cy="5578323"/>
          </a:xfrm>
          <a:prstGeom prst="rect">
            <a:avLst/>
          </a:prstGeom>
        </p:spPr>
      </p:pic>
      <p:pic>
        <p:nvPicPr>
          <p:cNvPr id="4" name="Picture 3">
            <a:extLst>
              <a:ext uri="{FF2B5EF4-FFF2-40B4-BE49-F238E27FC236}">
                <a16:creationId xmlns:a16="http://schemas.microsoft.com/office/drawing/2014/main" id="{3B2B797B-D79B-6A08-6D65-6497445D162E}"/>
              </a:ext>
            </a:extLst>
          </p:cNvPr>
          <p:cNvPicPr>
            <a:picLocks noChangeAspect="1"/>
          </p:cNvPicPr>
          <p:nvPr/>
        </p:nvPicPr>
        <p:blipFill>
          <a:blip r:embed="rId3"/>
          <a:stretch>
            <a:fillRect/>
          </a:stretch>
        </p:blipFill>
        <p:spPr>
          <a:xfrm>
            <a:off x="5871882" y="3429000"/>
            <a:ext cx="6320118" cy="3429000"/>
          </a:xfrm>
          <a:prstGeom prst="rect">
            <a:avLst/>
          </a:prstGeom>
        </p:spPr>
      </p:pic>
    </p:spTree>
    <p:extLst>
      <p:ext uri="{BB962C8B-B14F-4D97-AF65-F5344CB8AC3E}">
        <p14:creationId xmlns:p14="http://schemas.microsoft.com/office/powerpoint/2010/main" val="303918560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893100"/>
          </a:xfrm>
          <a:prstGeom prst="rect">
            <a:avLst/>
          </a:prstGeom>
          <a:noFill/>
        </p:spPr>
        <p:txBody>
          <a:bodyPr wrap="square">
            <a:spAutoFit/>
          </a:bodyPr>
          <a:lstStyle/>
          <a:p>
            <a:r>
              <a:rPr lang="az-Latn-AZ" sz="1400"/>
              <a:t>4) Bu </a:t>
            </a:r>
            <a:r>
              <a:rPr lang="en-US" sz="1400"/>
              <a:t>kod OpenAI-nin </a:t>
            </a:r>
            <a:r>
              <a:rPr lang="en-US" sz="1400" b="1"/>
              <a:t>GPT-4o</a:t>
            </a:r>
            <a:r>
              <a:rPr lang="en-US" sz="1400"/>
              <a:t> modelinə bir “chat” sorğusu </a:t>
            </a:r>
            <a:r>
              <a:rPr lang="az-Latn-AZ" sz="1400"/>
              <a:t>yaradaraq </a:t>
            </a:r>
            <a:r>
              <a:rPr lang="en-US" sz="1400"/>
              <a:t>şəkil </a:t>
            </a:r>
            <a:r>
              <a:rPr lang="az-Latn-AZ" sz="1400"/>
              <a:t>göndərir</a:t>
            </a:r>
            <a:r>
              <a:rPr lang="en-US" sz="1400"/>
              <a:t> və</a:t>
            </a:r>
            <a:r>
              <a:rPr lang="az-Latn-AZ" sz="1400"/>
              <a:t> geriyə</a:t>
            </a:r>
            <a:r>
              <a:rPr lang="en-US" sz="1400"/>
              <a:t> analiz edilmiş mətn cavabı qaytarır:</a:t>
            </a:r>
            <a:endParaRPr lang="az-Latn-AZ" sz="1400"/>
          </a:p>
          <a:p>
            <a:pPr marL="742950" lvl="1" indent="-285750">
              <a:lnSpc>
                <a:spcPct val="200000"/>
              </a:lnSpc>
              <a:buFont typeface="Wingdings" panose="05000000000000000000" pitchFamily="2" charset="2"/>
              <a:buChar char="q"/>
            </a:pPr>
            <a:r>
              <a:rPr lang="en-US" sz="1400" b="1">
                <a:solidFill>
                  <a:srgbClr val="FF0000"/>
                </a:solidFill>
              </a:rPr>
              <a:t>chat() </a:t>
            </a:r>
            <a:r>
              <a:rPr lang="en-US" sz="1400"/>
              <a:t>→ Chat API-ni çağırmaq üçün </a:t>
            </a:r>
            <a:r>
              <a:rPr lang="az-Latn-AZ" sz="1400"/>
              <a:t>istifadə edilən </a:t>
            </a:r>
            <a:r>
              <a:rPr lang="en-US" sz="1400"/>
              <a:t>metod</a:t>
            </a:r>
          </a:p>
          <a:p>
            <a:pPr marL="742950" lvl="1" indent="-285750">
              <a:lnSpc>
                <a:spcPct val="200000"/>
              </a:lnSpc>
              <a:buFont typeface="Wingdings" panose="05000000000000000000" pitchFamily="2" charset="2"/>
              <a:buChar char="q"/>
            </a:pPr>
            <a:r>
              <a:rPr lang="en-US" sz="1400" b="1">
                <a:solidFill>
                  <a:srgbClr val="FF0000"/>
                </a:solidFill>
              </a:rPr>
              <a:t>create([...]) </a:t>
            </a:r>
            <a:r>
              <a:rPr lang="en-US" sz="1400"/>
              <a:t>→ yeni chat sorğusu yaradır və serverə göndərir</a:t>
            </a:r>
            <a:r>
              <a:rPr lang="az-Latn-AZ" sz="1400"/>
              <a:t>:</a:t>
            </a:r>
          </a:p>
          <a:p>
            <a:pPr marL="1200150" lvl="2" indent="-285750">
              <a:lnSpc>
                <a:spcPct val="200000"/>
              </a:lnSpc>
              <a:buFont typeface="Arial" panose="020B0604020202020204" pitchFamily="34" charset="0"/>
              <a:buChar char="•"/>
            </a:pPr>
            <a:r>
              <a:rPr lang="az-Latn-AZ" sz="1400"/>
              <a:t>Bu metod içərisindəki array isə, sorğu parametrləridir.</a:t>
            </a:r>
          </a:p>
          <a:p>
            <a:pPr marL="1200150" lvl="2" indent="-285750">
              <a:lnSpc>
                <a:spcPct val="200000"/>
              </a:lnSpc>
              <a:buFont typeface="Arial" panose="020B0604020202020204" pitchFamily="34" charset="0"/>
              <a:buChar char="•"/>
            </a:pPr>
            <a:r>
              <a:rPr lang="en-US" sz="1400" b="1"/>
              <a:t>'model' =&gt; 'gpt-4o’</a:t>
            </a:r>
            <a:r>
              <a:rPr lang="en-US" sz="1400"/>
              <a:t> : </a:t>
            </a:r>
            <a:r>
              <a:rPr lang="az-Latn-AZ" sz="1400"/>
              <a:t>h</a:t>
            </a:r>
            <a:r>
              <a:rPr lang="en-US" sz="1400"/>
              <a:t>ansı modeldən istifadə olunacağını göstərir</a:t>
            </a:r>
            <a:endParaRPr lang="az-Latn-AZ" sz="1400"/>
          </a:p>
          <a:p>
            <a:pPr marL="1200150" lvl="2" indent="-285750">
              <a:lnSpc>
                <a:spcPct val="200000"/>
              </a:lnSpc>
              <a:buFont typeface="Arial" panose="020B0604020202020204" pitchFamily="34" charset="0"/>
              <a:buChar char="•"/>
            </a:pPr>
            <a:r>
              <a:rPr lang="az-Latn-AZ" sz="1400" b="1"/>
              <a:t>'messages' =&gt; [...] </a:t>
            </a:r>
            <a:r>
              <a:rPr lang="az-Latn-AZ" sz="1400"/>
              <a:t>: Chat mesajları massiv şəklində verilir</a:t>
            </a:r>
          </a:p>
          <a:p>
            <a:endParaRPr lang="az-Latn-AZ" sz="1400"/>
          </a:p>
          <a:p>
            <a:endParaRPr lang="ru-RU" sz="1400"/>
          </a:p>
        </p:txBody>
      </p:sp>
      <p:pic>
        <p:nvPicPr>
          <p:cNvPr id="3" name="Picture 2">
            <a:extLst>
              <a:ext uri="{FF2B5EF4-FFF2-40B4-BE49-F238E27FC236}">
                <a16:creationId xmlns:a16="http://schemas.microsoft.com/office/drawing/2014/main" id="{1B3169F8-9B1D-EABF-D03B-8C52AC16A1FC}"/>
              </a:ext>
            </a:extLst>
          </p:cNvPr>
          <p:cNvPicPr>
            <a:picLocks noChangeAspect="1"/>
          </p:cNvPicPr>
          <p:nvPr/>
        </p:nvPicPr>
        <p:blipFill>
          <a:blip r:embed="rId2"/>
          <a:stretch>
            <a:fillRect/>
          </a:stretch>
        </p:blipFill>
        <p:spPr>
          <a:xfrm>
            <a:off x="6095472" y="2773326"/>
            <a:ext cx="6096528" cy="4084674"/>
          </a:xfrm>
          <a:prstGeom prst="rect">
            <a:avLst/>
          </a:prstGeom>
        </p:spPr>
      </p:pic>
    </p:spTree>
    <p:extLst>
      <p:ext uri="{BB962C8B-B14F-4D97-AF65-F5344CB8AC3E}">
        <p14:creationId xmlns:p14="http://schemas.microsoft.com/office/powerpoint/2010/main" val="18344537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5842E809-1D76-DE16-E2D1-C9C747EA72CE}"/>
              </a:ext>
            </a:extLst>
          </p:cNvPr>
          <p:cNvPicPr>
            <a:picLocks noChangeAspect="1"/>
          </p:cNvPicPr>
          <p:nvPr/>
        </p:nvPicPr>
        <p:blipFill>
          <a:blip r:embed="rId2"/>
          <a:stretch>
            <a:fillRect/>
          </a:stretch>
        </p:blipFill>
        <p:spPr>
          <a:xfrm>
            <a:off x="94730" y="2449745"/>
            <a:ext cx="12002540" cy="1958510"/>
          </a:xfrm>
          <a:prstGeom prst="rect">
            <a:avLst/>
          </a:prstGeom>
        </p:spPr>
      </p:pic>
    </p:spTree>
    <p:extLst>
      <p:ext uri="{BB962C8B-B14F-4D97-AF65-F5344CB8AC3E}">
        <p14:creationId xmlns:p14="http://schemas.microsoft.com/office/powerpoint/2010/main" val="375735749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3198753" cy="2809039"/>
          </a:xfrm>
          <a:prstGeom prst="rect">
            <a:avLst/>
          </a:prstGeom>
          <a:noFill/>
        </p:spPr>
        <p:txBody>
          <a:bodyPr wrap="square">
            <a:spAutoFit/>
          </a:bodyPr>
          <a:lstStyle/>
          <a:p>
            <a:pPr>
              <a:lnSpc>
                <a:spcPct val="150000"/>
              </a:lnSpc>
            </a:pPr>
            <a:r>
              <a:rPr lang="az-Latn-AZ" sz="2400"/>
              <a:t>B</a:t>
            </a:r>
            <a:r>
              <a:rPr lang="en-US" sz="2400"/>
              <a:t>u FormRequest</a:t>
            </a:r>
            <a:r>
              <a:rPr lang="az-Latn-AZ" sz="2400"/>
              <a:t>,</a:t>
            </a:r>
            <a:r>
              <a:rPr lang="en-US" sz="2400"/>
              <a:t> istifadəçidən göndərilən şəkil faylının şərtlərə uyğun</a:t>
            </a:r>
            <a:r>
              <a:rPr lang="az-Latn-AZ" sz="2400"/>
              <a:t>luğunu yoxlayır.</a:t>
            </a:r>
            <a:endParaRPr lang="ru-RU" sz="2400"/>
          </a:p>
        </p:txBody>
      </p:sp>
      <p:pic>
        <p:nvPicPr>
          <p:cNvPr id="3" name="Picture 2">
            <a:extLst>
              <a:ext uri="{FF2B5EF4-FFF2-40B4-BE49-F238E27FC236}">
                <a16:creationId xmlns:a16="http://schemas.microsoft.com/office/drawing/2014/main" id="{B9F62A70-CB78-D556-99CB-0A1CD40CF40A}"/>
              </a:ext>
            </a:extLst>
          </p:cNvPr>
          <p:cNvPicPr>
            <a:picLocks noChangeAspect="1"/>
          </p:cNvPicPr>
          <p:nvPr/>
        </p:nvPicPr>
        <p:blipFill>
          <a:blip r:embed="rId2"/>
          <a:stretch>
            <a:fillRect/>
          </a:stretch>
        </p:blipFill>
        <p:spPr>
          <a:xfrm>
            <a:off x="3198753" y="0"/>
            <a:ext cx="8993247" cy="6858000"/>
          </a:xfrm>
          <a:prstGeom prst="rect">
            <a:avLst/>
          </a:prstGeom>
        </p:spPr>
      </p:pic>
    </p:spTree>
    <p:extLst>
      <p:ext uri="{BB962C8B-B14F-4D97-AF65-F5344CB8AC3E}">
        <p14:creationId xmlns:p14="http://schemas.microsoft.com/office/powerpoint/2010/main" val="118531901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en-US"/>
              <a:t>Bu əmr</a:t>
            </a:r>
            <a:r>
              <a:rPr lang="az-Latn-AZ"/>
              <a:t>,</a:t>
            </a:r>
            <a:r>
              <a:rPr lang="en-US"/>
              <a:t> API-dən qaytarılacaq </a:t>
            </a:r>
            <a:r>
              <a:rPr lang="en-US" b="1" i="1"/>
              <a:t>image generation cavabını </a:t>
            </a:r>
            <a:r>
              <a:rPr lang="en-US"/>
              <a:t>standart və kontrollu JSON forma</a:t>
            </a:r>
            <a:r>
              <a:rPr lang="az-Latn-AZ"/>
              <a:t>tına</a:t>
            </a:r>
            <a:r>
              <a:rPr lang="en-US"/>
              <a:t> salmaq üçün Resource </a:t>
            </a:r>
            <a:r>
              <a:rPr lang="az-Latn-AZ"/>
              <a:t>klası</a:t>
            </a:r>
            <a:r>
              <a:rPr lang="en-US"/>
              <a:t> yaradır.</a:t>
            </a:r>
            <a:endParaRPr lang="ru-RU"/>
          </a:p>
        </p:txBody>
      </p:sp>
      <p:pic>
        <p:nvPicPr>
          <p:cNvPr id="3" name="Picture 2">
            <a:extLst>
              <a:ext uri="{FF2B5EF4-FFF2-40B4-BE49-F238E27FC236}">
                <a16:creationId xmlns:a16="http://schemas.microsoft.com/office/drawing/2014/main" id="{CC3280BA-6EC4-F5F3-326F-AF2E6B0CDFF0}"/>
              </a:ext>
            </a:extLst>
          </p:cNvPr>
          <p:cNvPicPr>
            <a:picLocks noChangeAspect="1"/>
          </p:cNvPicPr>
          <p:nvPr/>
        </p:nvPicPr>
        <p:blipFill>
          <a:blip r:embed="rId2"/>
          <a:stretch>
            <a:fillRect/>
          </a:stretch>
        </p:blipFill>
        <p:spPr>
          <a:xfrm>
            <a:off x="620555" y="2457366"/>
            <a:ext cx="10950889" cy="1943268"/>
          </a:xfrm>
          <a:prstGeom prst="rect">
            <a:avLst/>
          </a:prstGeom>
        </p:spPr>
      </p:pic>
    </p:spTree>
    <p:extLst>
      <p:ext uri="{BB962C8B-B14F-4D97-AF65-F5344CB8AC3E}">
        <p14:creationId xmlns:p14="http://schemas.microsoft.com/office/powerpoint/2010/main" val="113699860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892826"/>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n-US"/>
              <a:t>Bu controller istifadəçinin yüklədiyi şəkli qəbul edi</a:t>
            </a:r>
            <a:r>
              <a:rPr lang="az-Latn-AZ"/>
              <a:t>r</a:t>
            </a:r>
          </a:p>
          <a:p>
            <a:pPr marL="285750" indent="-285750">
              <a:lnSpc>
                <a:spcPct val="150000"/>
              </a:lnSpc>
              <a:buFont typeface="Wingdings" panose="05000000000000000000" pitchFamily="2" charset="2"/>
              <a:buChar char="q"/>
            </a:pPr>
            <a:r>
              <a:rPr lang="en-US"/>
              <a:t>OpenAI vasitəsilə həmin şəkildən prompt generasiya etdirir. </a:t>
            </a:r>
            <a:endParaRPr lang="az-Latn-AZ"/>
          </a:p>
          <a:p>
            <a:pPr marL="285750" indent="-285750">
              <a:lnSpc>
                <a:spcPct val="150000"/>
              </a:lnSpc>
              <a:buFont typeface="Wingdings" panose="05000000000000000000" pitchFamily="2" charset="2"/>
              <a:buChar char="q"/>
            </a:pPr>
            <a:r>
              <a:rPr lang="en-US"/>
              <a:t>Daha sonra şəklin məlumatlarını və generasiya olunmuş prompt-u bazaya yazır və API response kimi qaytarır.</a:t>
            </a:r>
            <a:endParaRPr lang="az-Latn-AZ"/>
          </a:p>
          <a:p>
            <a:endParaRPr lang="az-Latn-AZ"/>
          </a:p>
          <a:p>
            <a:endParaRPr lang="ru-RU"/>
          </a:p>
        </p:txBody>
      </p:sp>
      <p:pic>
        <p:nvPicPr>
          <p:cNvPr id="3" name="Picture 2">
            <a:extLst>
              <a:ext uri="{FF2B5EF4-FFF2-40B4-BE49-F238E27FC236}">
                <a16:creationId xmlns:a16="http://schemas.microsoft.com/office/drawing/2014/main" id="{29E7AA10-CDCA-4032-7025-1D76C368361F}"/>
              </a:ext>
            </a:extLst>
          </p:cNvPr>
          <p:cNvPicPr>
            <a:picLocks noChangeAspect="1"/>
          </p:cNvPicPr>
          <p:nvPr/>
        </p:nvPicPr>
        <p:blipFill>
          <a:blip r:embed="rId2"/>
          <a:stretch>
            <a:fillRect/>
          </a:stretch>
        </p:blipFill>
        <p:spPr>
          <a:xfrm>
            <a:off x="4287198" y="2103120"/>
            <a:ext cx="7904801" cy="4754880"/>
          </a:xfrm>
          <a:prstGeom prst="rect">
            <a:avLst/>
          </a:prstGeom>
        </p:spPr>
      </p:pic>
      <p:sp>
        <p:nvSpPr>
          <p:cNvPr id="6" name="TextBox 5">
            <a:extLst>
              <a:ext uri="{FF2B5EF4-FFF2-40B4-BE49-F238E27FC236}">
                <a16:creationId xmlns:a16="http://schemas.microsoft.com/office/drawing/2014/main" id="{4561A006-175B-82BB-F487-0CF5CFC82DC9}"/>
              </a:ext>
            </a:extLst>
          </p:cNvPr>
          <p:cNvSpPr txBox="1"/>
          <p:nvPr/>
        </p:nvSpPr>
        <p:spPr>
          <a:xfrm>
            <a:off x="-1" y="2442756"/>
            <a:ext cx="4287197" cy="2554545"/>
          </a:xfrm>
          <a:prstGeom prst="rect">
            <a:avLst/>
          </a:prstGeom>
          <a:noFill/>
        </p:spPr>
        <p:txBody>
          <a:bodyPr wrap="square">
            <a:spAutoFit/>
          </a:bodyPr>
          <a:lstStyle/>
          <a:p>
            <a:r>
              <a:rPr lang="ru-RU" sz="1600" b="1"/>
              <a:t>Hal-hazırki kodun ümumi məntiqi belədir</a:t>
            </a:r>
            <a:r>
              <a:rPr lang="ru-RU" sz="1600"/>
              <a:t>: </a:t>
            </a:r>
            <a:endParaRPr lang="az-Latn-AZ" sz="1600"/>
          </a:p>
          <a:p>
            <a:pPr marL="285750" indent="-285750">
              <a:lnSpc>
                <a:spcPct val="200000"/>
              </a:lnSpc>
              <a:buFont typeface="Wingdings" panose="05000000000000000000" pitchFamily="2" charset="2"/>
              <a:buChar char="q"/>
            </a:pPr>
            <a:r>
              <a:rPr lang="ru-RU" sz="1600"/>
              <a:t>İstifadəçi şəkil göndərir → </a:t>
            </a:r>
            <a:endParaRPr lang="az-Latn-AZ" sz="1600"/>
          </a:p>
          <a:p>
            <a:pPr marL="285750" indent="-285750">
              <a:lnSpc>
                <a:spcPct val="200000"/>
              </a:lnSpc>
              <a:buFont typeface="Wingdings" panose="05000000000000000000" pitchFamily="2" charset="2"/>
              <a:buChar char="q"/>
            </a:pPr>
            <a:r>
              <a:rPr lang="ru-RU" sz="1600"/>
              <a:t>OpenAI şəkli analiz edib prompt qaytarır → </a:t>
            </a:r>
            <a:endParaRPr lang="az-Latn-AZ" sz="1600"/>
          </a:p>
          <a:p>
            <a:pPr marL="285750" indent="-285750">
              <a:lnSpc>
                <a:spcPct val="200000"/>
              </a:lnSpc>
              <a:buFont typeface="Wingdings" panose="05000000000000000000" pitchFamily="2" charset="2"/>
              <a:buChar char="q"/>
            </a:pPr>
            <a:r>
              <a:rPr lang="az-Latn-AZ" sz="1600"/>
              <a:t>H</a:t>
            </a:r>
            <a:r>
              <a:rPr lang="ru-RU" sz="1600"/>
              <a:t>amısı DB-yə yazılır → </a:t>
            </a:r>
            <a:endParaRPr lang="az-Latn-AZ" sz="1600"/>
          </a:p>
          <a:p>
            <a:pPr marL="285750" indent="-285750">
              <a:lnSpc>
                <a:spcPct val="200000"/>
              </a:lnSpc>
              <a:buFont typeface="Wingdings" panose="05000000000000000000" pitchFamily="2" charset="2"/>
              <a:buChar char="q"/>
            </a:pPr>
            <a:r>
              <a:rPr lang="az-Latn-AZ" sz="1600"/>
              <a:t>N</a:t>
            </a:r>
            <a:r>
              <a:rPr lang="ru-RU" sz="1600"/>
              <a:t>əticə </a:t>
            </a:r>
            <a:r>
              <a:rPr lang="az-Latn-AZ" sz="1600"/>
              <a:t>DB-dən </a:t>
            </a:r>
            <a:r>
              <a:rPr lang="ru-RU" sz="1600"/>
              <a:t>API olaraq geri qaytarılır</a:t>
            </a:r>
            <a:r>
              <a:rPr lang="az-Latn-AZ" sz="1600"/>
              <a:t>.</a:t>
            </a:r>
          </a:p>
          <a:p>
            <a:endParaRPr lang="ru-RU" sz="1600"/>
          </a:p>
        </p:txBody>
      </p:sp>
    </p:spTree>
    <p:extLst>
      <p:ext uri="{BB962C8B-B14F-4D97-AF65-F5344CB8AC3E}">
        <p14:creationId xmlns:p14="http://schemas.microsoft.com/office/powerpoint/2010/main" val="5034160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31763"/>
          </a:xfrm>
          <a:prstGeom prst="rect">
            <a:avLst/>
          </a:prstGeom>
          <a:noFill/>
        </p:spPr>
        <p:txBody>
          <a:bodyPr wrap="square">
            <a:spAutoFit/>
          </a:bodyPr>
          <a:lstStyle/>
          <a:p>
            <a:r>
              <a:rPr lang="az-Latn-AZ" sz="1600"/>
              <a:t>Həmin kodu hissə-hissə analiz edək.</a:t>
            </a:r>
            <a:endParaRPr lang="en-US" sz="1600"/>
          </a:p>
          <a:p>
            <a:endParaRPr lang="en-US" sz="1600"/>
          </a:p>
          <a:p>
            <a:pPr>
              <a:lnSpc>
                <a:spcPct val="150000"/>
              </a:lnSpc>
            </a:pPr>
            <a:r>
              <a:rPr lang="en-US" sz="1600"/>
              <a:t>Ilk olaraq </a:t>
            </a:r>
            <a:r>
              <a:rPr lang="az-Latn-AZ" sz="1600"/>
              <a:t>sağ üst şəkildəki kimi yazmalıyıq postman proqramında.</a:t>
            </a:r>
          </a:p>
          <a:p>
            <a:pPr>
              <a:lnSpc>
                <a:spcPct val="150000"/>
              </a:lnSpc>
            </a:pPr>
            <a:r>
              <a:rPr lang="az-Latn-AZ" sz="1600"/>
              <a:t>Burada </a:t>
            </a:r>
            <a:r>
              <a:rPr lang="az-Latn-AZ" sz="1600" b="1">
                <a:solidFill>
                  <a:schemeClr val="accent2"/>
                </a:solidFill>
              </a:rPr>
              <a:t>xəta</a:t>
            </a:r>
            <a:r>
              <a:rPr lang="az-Latn-AZ" sz="1600"/>
              <a:t> almağımızın səbəbi şəkil seçmədiyimiz üçün.</a:t>
            </a:r>
          </a:p>
          <a:p>
            <a:pPr>
              <a:lnSpc>
                <a:spcPct val="150000"/>
              </a:lnSpc>
            </a:pPr>
            <a:r>
              <a:rPr lang="az-Latn-AZ" sz="1600" b="1"/>
              <a:t>GeneratePromptRequest.php </a:t>
            </a:r>
            <a:r>
              <a:rPr lang="az-Latn-AZ" sz="1600"/>
              <a:t>faylında yazdığımız kodlar</a:t>
            </a:r>
          </a:p>
          <a:p>
            <a:pPr>
              <a:lnSpc>
                <a:spcPct val="150000"/>
              </a:lnSpc>
            </a:pPr>
            <a:r>
              <a:rPr lang="az-Latn-AZ" sz="1600"/>
              <a:t>bizdən şəkil yükləməyimizi tələb edir. Həmin şəkil hələki </a:t>
            </a:r>
          </a:p>
          <a:p>
            <a:pPr>
              <a:lnSpc>
                <a:spcPct val="150000"/>
              </a:lnSpc>
            </a:pPr>
            <a:r>
              <a:rPr lang="az-Latn-AZ" sz="1600"/>
              <a:t>istifadə edilməyəcək ancaq biz yenədə yükləyək ki, kodun </a:t>
            </a:r>
          </a:p>
          <a:p>
            <a:pPr>
              <a:lnSpc>
                <a:spcPct val="150000"/>
              </a:lnSpc>
            </a:pPr>
            <a:r>
              <a:rPr lang="az-Latn-AZ" sz="1600"/>
              <a:t>analizinə dəvam edə bilək.</a:t>
            </a:r>
          </a:p>
          <a:p>
            <a:endParaRPr lang="az-Latn-AZ" sz="1600"/>
          </a:p>
          <a:p>
            <a:pPr marL="342900" indent="-342900">
              <a:buAutoNum type="arabicParenR"/>
            </a:pPr>
            <a:r>
              <a:rPr lang="az-Latn-AZ" sz="1600" b="1">
                <a:solidFill>
                  <a:srgbClr val="FF0000"/>
                </a:solidFill>
              </a:rPr>
              <a:t>$user = $request-&gt;user(); </a:t>
            </a:r>
            <a:r>
              <a:rPr lang="az-Latn-AZ" sz="1600"/>
              <a:t>kodu ilə giriş etmiş istifadəçini </a:t>
            </a:r>
            <a:br>
              <a:rPr lang="az-Latn-AZ" sz="1600"/>
            </a:br>
            <a:r>
              <a:rPr lang="az-Latn-AZ" sz="1600"/>
              <a:t>əldə edirik. Sağ aşağı şəkil.</a:t>
            </a:r>
            <a:endParaRPr lang="ru-RU" sz="1600"/>
          </a:p>
        </p:txBody>
      </p:sp>
      <p:pic>
        <p:nvPicPr>
          <p:cNvPr id="6" name="Picture 5">
            <a:extLst>
              <a:ext uri="{FF2B5EF4-FFF2-40B4-BE49-F238E27FC236}">
                <a16:creationId xmlns:a16="http://schemas.microsoft.com/office/drawing/2014/main" id="{1A046D51-3901-F59A-C5E0-3CA6889E7E71}"/>
              </a:ext>
            </a:extLst>
          </p:cNvPr>
          <p:cNvPicPr>
            <a:picLocks noChangeAspect="1"/>
          </p:cNvPicPr>
          <p:nvPr/>
        </p:nvPicPr>
        <p:blipFill>
          <a:blip r:embed="rId2"/>
          <a:stretch>
            <a:fillRect/>
          </a:stretch>
        </p:blipFill>
        <p:spPr>
          <a:xfrm>
            <a:off x="6543040" y="0"/>
            <a:ext cx="5648960" cy="2865729"/>
          </a:xfrm>
          <a:prstGeom prst="rect">
            <a:avLst/>
          </a:prstGeom>
        </p:spPr>
      </p:pic>
      <p:pic>
        <p:nvPicPr>
          <p:cNvPr id="8" name="Picture 7">
            <a:extLst>
              <a:ext uri="{FF2B5EF4-FFF2-40B4-BE49-F238E27FC236}">
                <a16:creationId xmlns:a16="http://schemas.microsoft.com/office/drawing/2014/main" id="{7DD023E6-1514-3731-A365-B10A610EB406}"/>
              </a:ext>
            </a:extLst>
          </p:cNvPr>
          <p:cNvPicPr>
            <a:picLocks noChangeAspect="1"/>
          </p:cNvPicPr>
          <p:nvPr/>
        </p:nvPicPr>
        <p:blipFill>
          <a:blip r:embed="rId3"/>
          <a:stretch>
            <a:fillRect/>
          </a:stretch>
        </p:blipFill>
        <p:spPr>
          <a:xfrm>
            <a:off x="6543040" y="3382611"/>
            <a:ext cx="5648960" cy="3475389"/>
          </a:xfrm>
          <a:prstGeom prst="rect">
            <a:avLst/>
          </a:prstGeom>
        </p:spPr>
      </p:pic>
      <p:pic>
        <p:nvPicPr>
          <p:cNvPr id="10" name="Picture 9">
            <a:extLst>
              <a:ext uri="{FF2B5EF4-FFF2-40B4-BE49-F238E27FC236}">
                <a16:creationId xmlns:a16="http://schemas.microsoft.com/office/drawing/2014/main" id="{E0519EC7-EB3D-B7CE-E35E-00F46A4D2ED5}"/>
              </a:ext>
            </a:extLst>
          </p:cNvPr>
          <p:cNvPicPr>
            <a:picLocks noChangeAspect="1"/>
          </p:cNvPicPr>
          <p:nvPr/>
        </p:nvPicPr>
        <p:blipFill>
          <a:blip r:embed="rId4"/>
          <a:stretch>
            <a:fillRect/>
          </a:stretch>
        </p:blipFill>
        <p:spPr>
          <a:xfrm>
            <a:off x="0" y="3612826"/>
            <a:ext cx="4074160" cy="3245174"/>
          </a:xfrm>
          <a:prstGeom prst="rect">
            <a:avLst/>
          </a:prstGeom>
        </p:spPr>
      </p:pic>
    </p:spTree>
    <p:extLst>
      <p:ext uri="{BB962C8B-B14F-4D97-AF65-F5344CB8AC3E}">
        <p14:creationId xmlns:p14="http://schemas.microsoft.com/office/powerpoint/2010/main" val="214571857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376374"/>
          </a:xfrm>
          <a:prstGeom prst="rect">
            <a:avLst/>
          </a:prstGeom>
          <a:noFill/>
        </p:spPr>
        <p:txBody>
          <a:bodyPr wrap="square">
            <a:spAutoFit/>
          </a:bodyPr>
          <a:lstStyle/>
          <a:p>
            <a:pPr>
              <a:lnSpc>
                <a:spcPct val="150000"/>
              </a:lnSpc>
            </a:pPr>
            <a:r>
              <a:rPr lang="az-Latn-AZ"/>
              <a:t>2) Yüklənən şəkli əldə edirik. </a:t>
            </a:r>
          </a:p>
          <a:p>
            <a:pPr>
              <a:lnSpc>
                <a:spcPct val="150000"/>
              </a:lnSpc>
            </a:pPr>
            <a:endParaRPr lang="az-Latn-AZ"/>
          </a:p>
          <a:p>
            <a:pPr>
              <a:lnSpc>
                <a:spcPct val="150000"/>
              </a:lnSpc>
            </a:pPr>
            <a:endParaRPr lang="az-Latn-AZ"/>
          </a:p>
          <a:p>
            <a:pPr>
              <a:lnSpc>
                <a:spcPct val="150000"/>
              </a:lnSpc>
            </a:pPr>
            <a:endParaRPr lang="az-Latn-AZ"/>
          </a:p>
          <a:p>
            <a:pPr>
              <a:lnSpc>
                <a:spcPct val="150000"/>
              </a:lnSpc>
            </a:pPr>
            <a:endParaRPr lang="az-Latn-AZ"/>
          </a:p>
          <a:p>
            <a:pPr>
              <a:lnSpc>
                <a:spcPct val="150000"/>
              </a:lnSpc>
            </a:pPr>
            <a:endParaRPr lang="az-Latn-AZ"/>
          </a:p>
          <a:p>
            <a:pPr>
              <a:lnSpc>
                <a:spcPct val="150000"/>
              </a:lnSpc>
            </a:pPr>
            <a:r>
              <a:rPr lang="en-US"/>
              <a:t>Bu </a:t>
            </a:r>
            <a:r>
              <a:rPr lang="en-US" b="1"/>
              <a:t>UploadedFile</a:t>
            </a:r>
            <a:r>
              <a:rPr lang="en-US"/>
              <a:t> obyektinin serverdə </a:t>
            </a:r>
            <a:r>
              <a:rPr lang="en-US" b="1"/>
              <a:t>müvəqqəti</a:t>
            </a:r>
            <a:r>
              <a:rPr lang="en-US"/>
              <a:t> saxlandığı fiziki fayl yoludur. Yəni şəkil hələ storage-ə yazılmayıb, PHP onu Temp qovluğunda saxlayır və store() / storeAs() çağırılana qədər buradan oxunur.</a:t>
            </a:r>
            <a:endParaRPr lang="ru-RU"/>
          </a:p>
        </p:txBody>
      </p:sp>
      <p:pic>
        <p:nvPicPr>
          <p:cNvPr id="12" name="Picture 11">
            <a:extLst>
              <a:ext uri="{FF2B5EF4-FFF2-40B4-BE49-F238E27FC236}">
                <a16:creationId xmlns:a16="http://schemas.microsoft.com/office/drawing/2014/main" id="{E99FD1DB-83FD-848C-52EF-27F48131F64D}"/>
              </a:ext>
            </a:extLst>
          </p:cNvPr>
          <p:cNvPicPr>
            <a:picLocks noChangeAspect="1"/>
          </p:cNvPicPr>
          <p:nvPr/>
        </p:nvPicPr>
        <p:blipFill>
          <a:blip r:embed="rId2"/>
          <a:stretch>
            <a:fillRect/>
          </a:stretch>
        </p:blipFill>
        <p:spPr>
          <a:xfrm>
            <a:off x="0" y="450612"/>
            <a:ext cx="4938188" cy="1585097"/>
          </a:xfrm>
          <a:prstGeom prst="rect">
            <a:avLst/>
          </a:prstGeom>
        </p:spPr>
      </p:pic>
      <p:pic>
        <p:nvPicPr>
          <p:cNvPr id="3" name="Picture 2">
            <a:extLst>
              <a:ext uri="{FF2B5EF4-FFF2-40B4-BE49-F238E27FC236}">
                <a16:creationId xmlns:a16="http://schemas.microsoft.com/office/drawing/2014/main" id="{56555768-778F-42B7-79E8-BFA9EDEB8071}"/>
              </a:ext>
            </a:extLst>
          </p:cNvPr>
          <p:cNvPicPr>
            <a:picLocks noChangeAspect="1"/>
          </p:cNvPicPr>
          <p:nvPr/>
        </p:nvPicPr>
        <p:blipFill>
          <a:blip r:embed="rId3"/>
          <a:stretch>
            <a:fillRect/>
          </a:stretch>
        </p:blipFill>
        <p:spPr>
          <a:xfrm>
            <a:off x="0" y="3565875"/>
            <a:ext cx="7468247" cy="3292125"/>
          </a:xfrm>
          <a:prstGeom prst="rect">
            <a:avLst/>
          </a:prstGeom>
        </p:spPr>
      </p:pic>
    </p:spTree>
    <p:extLst>
      <p:ext uri="{BB962C8B-B14F-4D97-AF65-F5344CB8AC3E}">
        <p14:creationId xmlns:p14="http://schemas.microsoft.com/office/powerpoint/2010/main" val="896765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İlkin görüntü belə olacaqdır.</a:t>
            </a:r>
            <a:endParaRPr lang="ru-RU"/>
          </a:p>
        </p:txBody>
      </p:sp>
      <p:pic>
        <p:nvPicPr>
          <p:cNvPr id="3" name="Picture 2">
            <a:extLst>
              <a:ext uri="{FF2B5EF4-FFF2-40B4-BE49-F238E27FC236}">
                <a16:creationId xmlns:a16="http://schemas.microsoft.com/office/drawing/2014/main" id="{178896F8-2365-DC83-67A3-FB336D53E868}"/>
              </a:ext>
            </a:extLst>
          </p:cNvPr>
          <p:cNvPicPr>
            <a:picLocks noChangeAspect="1"/>
          </p:cNvPicPr>
          <p:nvPr/>
        </p:nvPicPr>
        <p:blipFill>
          <a:blip r:embed="rId2"/>
          <a:stretch>
            <a:fillRect/>
          </a:stretch>
        </p:blipFill>
        <p:spPr>
          <a:xfrm>
            <a:off x="4888125" y="651269"/>
            <a:ext cx="2415749" cy="5555461"/>
          </a:xfrm>
          <a:prstGeom prst="rect">
            <a:avLst/>
          </a:prstGeom>
        </p:spPr>
      </p:pic>
    </p:spTree>
    <p:extLst>
      <p:ext uri="{BB962C8B-B14F-4D97-AF65-F5344CB8AC3E}">
        <p14:creationId xmlns:p14="http://schemas.microsoft.com/office/powerpoint/2010/main" val="18887305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az-Latn-AZ"/>
              <a:t>3) </a:t>
            </a:r>
            <a:r>
              <a:rPr lang="az-Latn-AZ" b="1">
                <a:solidFill>
                  <a:srgbClr val="FF0000"/>
                </a:solidFill>
              </a:rPr>
              <a:t>$image-&gt;getClientOriginalName() </a:t>
            </a:r>
            <a:r>
              <a:rPr lang="az-Latn-AZ"/>
              <a:t>istifadəçinin kompüterində faylın ilk adı nə idisə onu qaytarır. Məsələn, istifadəçi </a:t>
            </a:r>
            <a:r>
              <a:rPr lang="az-Latn-AZ" b="1"/>
              <a:t>Screenshot 2024-12-09 140640.png </a:t>
            </a:r>
            <a:r>
              <a:rPr lang="az-Latn-AZ"/>
              <a:t>yükləyibsə, məhz bu adı alırsan.</a:t>
            </a:r>
            <a:endParaRPr lang="ru-RU"/>
          </a:p>
        </p:txBody>
      </p:sp>
      <p:pic>
        <p:nvPicPr>
          <p:cNvPr id="3" name="Picture 2">
            <a:extLst>
              <a:ext uri="{FF2B5EF4-FFF2-40B4-BE49-F238E27FC236}">
                <a16:creationId xmlns:a16="http://schemas.microsoft.com/office/drawing/2014/main" id="{7BD274E0-DACE-4D47-5EA8-5D7E9EC039DE}"/>
              </a:ext>
            </a:extLst>
          </p:cNvPr>
          <p:cNvPicPr>
            <a:picLocks noChangeAspect="1"/>
          </p:cNvPicPr>
          <p:nvPr/>
        </p:nvPicPr>
        <p:blipFill>
          <a:blip r:embed="rId2"/>
          <a:stretch>
            <a:fillRect/>
          </a:stretch>
        </p:blipFill>
        <p:spPr>
          <a:xfrm>
            <a:off x="0" y="725084"/>
            <a:ext cx="5022015" cy="1973751"/>
          </a:xfrm>
          <a:prstGeom prst="rect">
            <a:avLst/>
          </a:prstGeom>
        </p:spPr>
      </p:pic>
      <p:pic>
        <p:nvPicPr>
          <p:cNvPr id="6" name="Picture 5">
            <a:extLst>
              <a:ext uri="{FF2B5EF4-FFF2-40B4-BE49-F238E27FC236}">
                <a16:creationId xmlns:a16="http://schemas.microsoft.com/office/drawing/2014/main" id="{4997816E-D6D1-3A18-296B-9D31C6C1017A}"/>
              </a:ext>
            </a:extLst>
          </p:cNvPr>
          <p:cNvPicPr>
            <a:picLocks noChangeAspect="1"/>
          </p:cNvPicPr>
          <p:nvPr/>
        </p:nvPicPr>
        <p:blipFill>
          <a:blip r:embed="rId3"/>
          <a:stretch>
            <a:fillRect/>
          </a:stretch>
        </p:blipFill>
        <p:spPr>
          <a:xfrm>
            <a:off x="4822821" y="3261048"/>
            <a:ext cx="7369179" cy="3596952"/>
          </a:xfrm>
          <a:prstGeom prst="rect">
            <a:avLst/>
          </a:prstGeom>
        </p:spPr>
      </p:pic>
    </p:spTree>
    <p:extLst>
      <p:ext uri="{BB962C8B-B14F-4D97-AF65-F5344CB8AC3E}">
        <p14:creationId xmlns:p14="http://schemas.microsoft.com/office/powerpoint/2010/main" val="173105561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en-US"/>
              <a:t>4) </a:t>
            </a:r>
            <a:r>
              <a:rPr lang="en-US" b="1">
                <a:solidFill>
                  <a:srgbClr val="FF0000"/>
                </a:solidFill>
              </a:rPr>
              <a:t>$sanitizedName </a:t>
            </a:r>
            <a:r>
              <a:rPr lang="en-US"/>
              <a:t>fayl adını təhlükəsiz formaya salır, yəni boşluq və xüsusi simvolları _ ilə əvəz edir. Bu, faylı serverdə problemsiz və risk olmadan saxlamaq üçün edilir (məsələn: </a:t>
            </a:r>
            <a:r>
              <a:rPr lang="en-US" b="1"/>
              <a:t>Screenshot_2024-12-09_140640</a:t>
            </a:r>
            <a:r>
              <a:rPr lang="en-US"/>
              <a:t>).</a:t>
            </a:r>
            <a:endParaRPr lang="ru-RU"/>
          </a:p>
        </p:txBody>
      </p:sp>
      <p:pic>
        <p:nvPicPr>
          <p:cNvPr id="3" name="Picture 2">
            <a:extLst>
              <a:ext uri="{FF2B5EF4-FFF2-40B4-BE49-F238E27FC236}">
                <a16:creationId xmlns:a16="http://schemas.microsoft.com/office/drawing/2014/main" id="{A2989BCE-0BFE-4ECD-D18F-6F7CD1C0E8B4}"/>
              </a:ext>
            </a:extLst>
          </p:cNvPr>
          <p:cNvPicPr>
            <a:picLocks noChangeAspect="1"/>
          </p:cNvPicPr>
          <p:nvPr/>
        </p:nvPicPr>
        <p:blipFill>
          <a:blip r:embed="rId2"/>
          <a:stretch>
            <a:fillRect/>
          </a:stretch>
        </p:blipFill>
        <p:spPr>
          <a:xfrm>
            <a:off x="0" y="782221"/>
            <a:ext cx="9510584" cy="2286198"/>
          </a:xfrm>
          <a:prstGeom prst="rect">
            <a:avLst/>
          </a:prstGeom>
        </p:spPr>
      </p:pic>
      <p:pic>
        <p:nvPicPr>
          <p:cNvPr id="6" name="Picture 5">
            <a:extLst>
              <a:ext uri="{FF2B5EF4-FFF2-40B4-BE49-F238E27FC236}">
                <a16:creationId xmlns:a16="http://schemas.microsoft.com/office/drawing/2014/main" id="{353608B4-CF7C-A47F-C397-B6482DDEB289}"/>
              </a:ext>
            </a:extLst>
          </p:cNvPr>
          <p:cNvPicPr>
            <a:picLocks noChangeAspect="1"/>
          </p:cNvPicPr>
          <p:nvPr/>
        </p:nvPicPr>
        <p:blipFill>
          <a:blip r:embed="rId3"/>
          <a:stretch>
            <a:fillRect/>
          </a:stretch>
        </p:blipFill>
        <p:spPr>
          <a:xfrm>
            <a:off x="4822821" y="3596357"/>
            <a:ext cx="7369179" cy="3261643"/>
          </a:xfrm>
          <a:prstGeom prst="rect">
            <a:avLst/>
          </a:prstGeom>
        </p:spPr>
      </p:pic>
    </p:spTree>
    <p:extLst>
      <p:ext uri="{BB962C8B-B14F-4D97-AF65-F5344CB8AC3E}">
        <p14:creationId xmlns:p14="http://schemas.microsoft.com/office/powerpoint/2010/main" val="372149361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5) </a:t>
            </a:r>
            <a:r>
              <a:rPr lang="az-Latn-AZ"/>
              <a:t>Şəklin uzantısını əldə edirik.</a:t>
            </a:r>
            <a:endParaRPr lang="ru-RU"/>
          </a:p>
        </p:txBody>
      </p:sp>
      <p:pic>
        <p:nvPicPr>
          <p:cNvPr id="3" name="Picture 2">
            <a:extLst>
              <a:ext uri="{FF2B5EF4-FFF2-40B4-BE49-F238E27FC236}">
                <a16:creationId xmlns:a16="http://schemas.microsoft.com/office/drawing/2014/main" id="{D3C146C1-C6CF-7F39-DCCB-114C9FE01154}"/>
              </a:ext>
            </a:extLst>
          </p:cNvPr>
          <p:cNvPicPr>
            <a:picLocks noChangeAspect="1"/>
          </p:cNvPicPr>
          <p:nvPr/>
        </p:nvPicPr>
        <p:blipFill>
          <a:blip r:embed="rId2"/>
          <a:stretch>
            <a:fillRect/>
          </a:stretch>
        </p:blipFill>
        <p:spPr>
          <a:xfrm>
            <a:off x="0" y="506624"/>
            <a:ext cx="9594411" cy="2430991"/>
          </a:xfrm>
          <a:prstGeom prst="rect">
            <a:avLst/>
          </a:prstGeom>
        </p:spPr>
      </p:pic>
      <p:pic>
        <p:nvPicPr>
          <p:cNvPr id="6" name="Picture 5">
            <a:extLst>
              <a:ext uri="{FF2B5EF4-FFF2-40B4-BE49-F238E27FC236}">
                <a16:creationId xmlns:a16="http://schemas.microsoft.com/office/drawing/2014/main" id="{017D2CF3-C1CA-6F75-4EA1-ED5A32AE88E7}"/>
              </a:ext>
            </a:extLst>
          </p:cNvPr>
          <p:cNvPicPr>
            <a:picLocks noChangeAspect="1"/>
          </p:cNvPicPr>
          <p:nvPr/>
        </p:nvPicPr>
        <p:blipFill>
          <a:blip r:embed="rId3"/>
          <a:stretch>
            <a:fillRect/>
          </a:stretch>
        </p:blipFill>
        <p:spPr>
          <a:xfrm>
            <a:off x="4799959" y="3664943"/>
            <a:ext cx="7392041" cy="3193057"/>
          </a:xfrm>
          <a:prstGeom prst="rect">
            <a:avLst/>
          </a:prstGeom>
        </p:spPr>
      </p:pic>
    </p:spTree>
    <p:extLst>
      <p:ext uri="{BB962C8B-B14F-4D97-AF65-F5344CB8AC3E}">
        <p14:creationId xmlns:p14="http://schemas.microsoft.com/office/powerpoint/2010/main" val="381628639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az-Latn-AZ"/>
              <a:t>6) </a:t>
            </a:r>
            <a:r>
              <a:rPr lang="az-Latn-AZ" b="1">
                <a:solidFill>
                  <a:srgbClr val="FF0000"/>
                </a:solidFill>
              </a:rPr>
              <a:t>$safeFilename </a:t>
            </a:r>
            <a:r>
              <a:rPr lang="az-Latn-AZ"/>
              <a:t>serverdə saxlanacaq tam unikal və təhlükəsiz fayl adıdır (təmizlənmiş ad + təsadüfi 32 simvol + orijinal uzantı). Bu, eyni adlı faylların üst-üstə yazılmasının və təhlükəsizlik problemlərinin qarşısını alır.</a:t>
            </a:r>
            <a:endParaRPr lang="ru-RU"/>
          </a:p>
        </p:txBody>
      </p:sp>
      <p:pic>
        <p:nvPicPr>
          <p:cNvPr id="3" name="Picture 2">
            <a:extLst>
              <a:ext uri="{FF2B5EF4-FFF2-40B4-BE49-F238E27FC236}">
                <a16:creationId xmlns:a16="http://schemas.microsoft.com/office/drawing/2014/main" id="{6EA89A64-0927-78C7-BFC8-6AE050FF1120}"/>
              </a:ext>
            </a:extLst>
          </p:cNvPr>
          <p:cNvPicPr>
            <a:picLocks noChangeAspect="1"/>
          </p:cNvPicPr>
          <p:nvPr/>
        </p:nvPicPr>
        <p:blipFill>
          <a:blip r:embed="rId2"/>
          <a:stretch>
            <a:fillRect/>
          </a:stretch>
        </p:blipFill>
        <p:spPr>
          <a:xfrm>
            <a:off x="0" y="746528"/>
            <a:ext cx="9624894" cy="2682472"/>
          </a:xfrm>
          <a:prstGeom prst="rect">
            <a:avLst/>
          </a:prstGeom>
        </p:spPr>
      </p:pic>
      <p:pic>
        <p:nvPicPr>
          <p:cNvPr id="6" name="Picture 5">
            <a:extLst>
              <a:ext uri="{FF2B5EF4-FFF2-40B4-BE49-F238E27FC236}">
                <a16:creationId xmlns:a16="http://schemas.microsoft.com/office/drawing/2014/main" id="{5B799BFA-9C1A-C752-6D47-46CD73FF06C6}"/>
              </a:ext>
            </a:extLst>
          </p:cNvPr>
          <p:cNvPicPr>
            <a:picLocks noChangeAspect="1"/>
          </p:cNvPicPr>
          <p:nvPr/>
        </p:nvPicPr>
        <p:blipFill>
          <a:blip r:embed="rId3"/>
          <a:stretch>
            <a:fillRect/>
          </a:stretch>
        </p:blipFill>
        <p:spPr>
          <a:xfrm>
            <a:off x="4812447" y="3543013"/>
            <a:ext cx="7384420" cy="3314987"/>
          </a:xfrm>
          <a:prstGeom prst="rect">
            <a:avLst/>
          </a:prstGeom>
        </p:spPr>
      </p:pic>
    </p:spTree>
    <p:extLst>
      <p:ext uri="{BB962C8B-B14F-4D97-AF65-F5344CB8AC3E}">
        <p14:creationId xmlns:p14="http://schemas.microsoft.com/office/powerpoint/2010/main" val="24091402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az-Latn-AZ"/>
              <a:t>7) </a:t>
            </a:r>
            <a:r>
              <a:rPr lang="az-Latn-AZ" b="1">
                <a:solidFill>
                  <a:srgbClr val="FF0000"/>
                </a:solidFill>
              </a:rPr>
              <a:t>$imagePath </a:t>
            </a:r>
            <a:r>
              <a:rPr lang="az-Latn-AZ"/>
              <a:t>yüklənən şəkilin serverdə (server hal hazırda bizim komputerimizdir) saxlandığı yolu (path) qaytarır. Bu yol sonradan faylı göstərmək, yükləmək və ya verilənlər bazasında saxlamaq üçün istifadə olunur.</a:t>
            </a:r>
            <a:endParaRPr lang="ru-RU"/>
          </a:p>
        </p:txBody>
      </p:sp>
      <p:pic>
        <p:nvPicPr>
          <p:cNvPr id="3" name="Picture 2">
            <a:extLst>
              <a:ext uri="{FF2B5EF4-FFF2-40B4-BE49-F238E27FC236}">
                <a16:creationId xmlns:a16="http://schemas.microsoft.com/office/drawing/2014/main" id="{9F97135F-FE5A-9A11-4E7D-F5A97B1051E5}"/>
              </a:ext>
            </a:extLst>
          </p:cNvPr>
          <p:cNvPicPr>
            <a:picLocks noChangeAspect="1"/>
          </p:cNvPicPr>
          <p:nvPr/>
        </p:nvPicPr>
        <p:blipFill>
          <a:blip r:embed="rId2"/>
          <a:stretch>
            <a:fillRect/>
          </a:stretch>
        </p:blipFill>
        <p:spPr>
          <a:xfrm>
            <a:off x="0" y="646331"/>
            <a:ext cx="8581616" cy="2782669"/>
          </a:xfrm>
          <a:prstGeom prst="rect">
            <a:avLst/>
          </a:prstGeom>
        </p:spPr>
      </p:pic>
      <p:pic>
        <p:nvPicPr>
          <p:cNvPr id="6" name="Picture 5">
            <a:extLst>
              <a:ext uri="{FF2B5EF4-FFF2-40B4-BE49-F238E27FC236}">
                <a16:creationId xmlns:a16="http://schemas.microsoft.com/office/drawing/2014/main" id="{62F24A92-77F2-2554-DBA7-727E2CD355FE}"/>
              </a:ext>
            </a:extLst>
          </p:cNvPr>
          <p:cNvPicPr>
            <a:picLocks noChangeAspect="1"/>
          </p:cNvPicPr>
          <p:nvPr/>
        </p:nvPicPr>
        <p:blipFill>
          <a:blip r:embed="rId3"/>
          <a:stretch>
            <a:fillRect/>
          </a:stretch>
        </p:blipFill>
        <p:spPr>
          <a:xfrm>
            <a:off x="5261416" y="3738880"/>
            <a:ext cx="6930584" cy="3119120"/>
          </a:xfrm>
          <a:prstGeom prst="rect">
            <a:avLst/>
          </a:prstGeom>
        </p:spPr>
      </p:pic>
    </p:spTree>
    <p:extLst>
      <p:ext uri="{BB962C8B-B14F-4D97-AF65-F5344CB8AC3E}">
        <p14:creationId xmlns:p14="http://schemas.microsoft.com/office/powerpoint/2010/main" val="135815456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849FE42B-0E3B-E565-D2D9-24D8A0C996FF}"/>
              </a:ext>
            </a:extLst>
          </p:cNvPr>
          <p:cNvPicPr>
            <a:picLocks noChangeAspect="1"/>
          </p:cNvPicPr>
          <p:nvPr/>
        </p:nvPicPr>
        <p:blipFill>
          <a:blip r:embed="rId2"/>
          <a:stretch>
            <a:fillRect/>
          </a:stretch>
        </p:blipFill>
        <p:spPr>
          <a:xfrm>
            <a:off x="0" y="2461510"/>
            <a:ext cx="12192000" cy="4396490"/>
          </a:xfrm>
          <a:prstGeom prst="rect">
            <a:avLst/>
          </a:prstGeom>
        </p:spPr>
      </p:pic>
    </p:spTree>
    <p:extLst>
      <p:ext uri="{BB962C8B-B14F-4D97-AF65-F5344CB8AC3E}">
        <p14:creationId xmlns:p14="http://schemas.microsoft.com/office/powerpoint/2010/main" val="360216759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0F7C94EC-BA2E-1EE7-B9AA-9DCAC4DB4724}"/>
              </a:ext>
            </a:extLst>
          </p:cNvPr>
          <p:cNvPicPr>
            <a:picLocks noChangeAspect="1"/>
          </p:cNvPicPr>
          <p:nvPr/>
        </p:nvPicPr>
        <p:blipFill>
          <a:blip r:embed="rId2"/>
          <a:stretch>
            <a:fillRect/>
          </a:stretch>
        </p:blipFill>
        <p:spPr>
          <a:xfrm>
            <a:off x="3802181" y="975147"/>
            <a:ext cx="4587638" cy="4907705"/>
          </a:xfrm>
          <a:prstGeom prst="rect">
            <a:avLst/>
          </a:prstGeom>
        </p:spPr>
      </p:pic>
    </p:spTree>
    <p:extLst>
      <p:ext uri="{BB962C8B-B14F-4D97-AF65-F5344CB8AC3E}">
        <p14:creationId xmlns:p14="http://schemas.microsoft.com/office/powerpoint/2010/main" val="371192669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85C60B6A-6855-885B-47B1-FA6092633B0F}"/>
              </a:ext>
            </a:extLst>
          </p:cNvPr>
          <p:cNvPicPr>
            <a:picLocks noChangeAspect="1"/>
          </p:cNvPicPr>
          <p:nvPr/>
        </p:nvPicPr>
        <p:blipFill>
          <a:blip r:embed="rId2"/>
          <a:stretch>
            <a:fillRect/>
          </a:stretch>
        </p:blipFill>
        <p:spPr>
          <a:xfrm>
            <a:off x="0" y="946034"/>
            <a:ext cx="12192000" cy="4965932"/>
          </a:xfrm>
          <a:prstGeom prst="rect">
            <a:avLst/>
          </a:prstGeom>
        </p:spPr>
      </p:pic>
    </p:spTree>
    <p:extLst>
      <p:ext uri="{BB962C8B-B14F-4D97-AF65-F5344CB8AC3E}">
        <p14:creationId xmlns:p14="http://schemas.microsoft.com/office/powerpoint/2010/main" val="305675133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b="1"/>
              <a:t>OpenA</a:t>
            </a:r>
            <a:r>
              <a:rPr lang="en-US" b="1"/>
              <a:t>I</a:t>
            </a:r>
            <a:r>
              <a:rPr lang="en-US"/>
              <a:t> </a:t>
            </a:r>
            <a:r>
              <a:rPr lang="az-Latn-AZ"/>
              <a:t> istifadə edə bilmək üçün saytdan əldə etdiyimiz api açarını </a:t>
            </a:r>
            <a:r>
              <a:rPr lang="az-Latn-AZ" b="1">
                <a:solidFill>
                  <a:srgbClr val="0070C0"/>
                </a:solidFill>
              </a:rPr>
              <a:t>.env </a:t>
            </a:r>
            <a:r>
              <a:rPr lang="az-Latn-AZ"/>
              <a:t>faylına əlavə etməliyik.</a:t>
            </a:r>
            <a:endParaRPr lang="ru-RU"/>
          </a:p>
        </p:txBody>
      </p:sp>
      <p:pic>
        <p:nvPicPr>
          <p:cNvPr id="3" name="Picture 2">
            <a:extLst>
              <a:ext uri="{FF2B5EF4-FFF2-40B4-BE49-F238E27FC236}">
                <a16:creationId xmlns:a16="http://schemas.microsoft.com/office/drawing/2014/main" id="{ED11B927-A7AE-73B7-E988-3F9A7BE65DBA}"/>
              </a:ext>
            </a:extLst>
          </p:cNvPr>
          <p:cNvPicPr>
            <a:picLocks noChangeAspect="1"/>
          </p:cNvPicPr>
          <p:nvPr/>
        </p:nvPicPr>
        <p:blipFill>
          <a:blip r:embed="rId2"/>
          <a:stretch>
            <a:fillRect/>
          </a:stretch>
        </p:blipFill>
        <p:spPr>
          <a:xfrm>
            <a:off x="0" y="1316559"/>
            <a:ext cx="12192000" cy="4224881"/>
          </a:xfrm>
          <a:prstGeom prst="rect">
            <a:avLst/>
          </a:prstGeom>
        </p:spPr>
      </p:pic>
    </p:spTree>
    <p:extLst>
      <p:ext uri="{BB962C8B-B14F-4D97-AF65-F5344CB8AC3E}">
        <p14:creationId xmlns:p14="http://schemas.microsoft.com/office/powerpoint/2010/main" val="107291554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4801314"/>
          </a:xfrm>
          <a:prstGeom prst="rect">
            <a:avLst/>
          </a:prstGeom>
          <a:noFill/>
        </p:spPr>
        <p:txBody>
          <a:bodyPr wrap="square">
            <a:spAutoFit/>
          </a:bodyPr>
          <a:lstStyle/>
          <a:p>
            <a:r>
              <a:rPr lang="en-US"/>
              <a:t>Bu sətirlər OpenAiService vasitəsilə şəkildən AI-generated prompt yaradır və birbaşa qaytarır.</a:t>
            </a:r>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r>
              <a:rPr lang="en-US"/>
              <a:t>Vizual nümunə olaraq real response belə görünə bilər:</a:t>
            </a:r>
            <a:endParaRPr lang="ru-RU"/>
          </a:p>
        </p:txBody>
      </p:sp>
      <p:pic>
        <p:nvPicPr>
          <p:cNvPr id="6" name="Picture 5">
            <a:extLst>
              <a:ext uri="{FF2B5EF4-FFF2-40B4-BE49-F238E27FC236}">
                <a16:creationId xmlns:a16="http://schemas.microsoft.com/office/drawing/2014/main" id="{8E0AF981-8F0B-7023-7148-718EFBD84706}"/>
              </a:ext>
            </a:extLst>
          </p:cNvPr>
          <p:cNvPicPr>
            <a:picLocks noChangeAspect="1"/>
          </p:cNvPicPr>
          <p:nvPr/>
        </p:nvPicPr>
        <p:blipFill>
          <a:blip r:embed="rId2"/>
          <a:stretch>
            <a:fillRect/>
          </a:stretch>
        </p:blipFill>
        <p:spPr>
          <a:xfrm>
            <a:off x="0" y="490964"/>
            <a:ext cx="9723963" cy="3307367"/>
          </a:xfrm>
          <a:prstGeom prst="rect">
            <a:avLst/>
          </a:prstGeom>
        </p:spPr>
      </p:pic>
      <p:pic>
        <p:nvPicPr>
          <p:cNvPr id="8" name="Picture 7">
            <a:extLst>
              <a:ext uri="{FF2B5EF4-FFF2-40B4-BE49-F238E27FC236}">
                <a16:creationId xmlns:a16="http://schemas.microsoft.com/office/drawing/2014/main" id="{7BF5C852-04B2-A3A5-DE27-A9BE6588E365}"/>
              </a:ext>
            </a:extLst>
          </p:cNvPr>
          <p:cNvPicPr>
            <a:picLocks noChangeAspect="1"/>
          </p:cNvPicPr>
          <p:nvPr/>
        </p:nvPicPr>
        <p:blipFill>
          <a:blip r:embed="rId3"/>
          <a:stretch>
            <a:fillRect/>
          </a:stretch>
        </p:blipFill>
        <p:spPr>
          <a:xfrm>
            <a:off x="-1" y="4788410"/>
            <a:ext cx="11834455" cy="606550"/>
          </a:xfrm>
          <a:prstGeom prst="rect">
            <a:avLst/>
          </a:prstGeom>
        </p:spPr>
      </p:pic>
    </p:spTree>
    <p:extLst>
      <p:ext uri="{BB962C8B-B14F-4D97-AF65-F5344CB8AC3E}">
        <p14:creationId xmlns:p14="http://schemas.microsoft.com/office/powerpoint/2010/main" val="5582149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Bu əmrlə tətbiqi ayağa qaldırırıq.</a:t>
            </a:r>
            <a:endParaRPr lang="ru-RU"/>
          </a:p>
        </p:txBody>
      </p:sp>
      <p:pic>
        <p:nvPicPr>
          <p:cNvPr id="3" name="Picture 2">
            <a:extLst>
              <a:ext uri="{FF2B5EF4-FFF2-40B4-BE49-F238E27FC236}">
                <a16:creationId xmlns:a16="http://schemas.microsoft.com/office/drawing/2014/main" id="{C071609F-5F9B-6379-2A49-7B0394EA08A8}"/>
              </a:ext>
            </a:extLst>
          </p:cNvPr>
          <p:cNvPicPr>
            <a:picLocks noChangeAspect="1"/>
          </p:cNvPicPr>
          <p:nvPr/>
        </p:nvPicPr>
        <p:blipFill>
          <a:blip r:embed="rId2"/>
          <a:stretch>
            <a:fillRect/>
          </a:stretch>
        </p:blipFill>
        <p:spPr>
          <a:xfrm>
            <a:off x="3607854" y="2506900"/>
            <a:ext cx="4976291" cy="1844200"/>
          </a:xfrm>
          <a:prstGeom prst="rect">
            <a:avLst/>
          </a:prstGeom>
        </p:spPr>
      </p:pic>
    </p:spTree>
    <p:extLst>
      <p:ext uri="{BB962C8B-B14F-4D97-AF65-F5344CB8AC3E}">
        <p14:creationId xmlns:p14="http://schemas.microsoft.com/office/powerpoint/2010/main" val="391372735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Əgər hesabda token olmasa belə bir xəta ilə qarşılaşacaqsız.</a:t>
            </a:r>
            <a:endParaRPr lang="ru-RU"/>
          </a:p>
        </p:txBody>
      </p:sp>
      <p:pic>
        <p:nvPicPr>
          <p:cNvPr id="3" name="Picture 2">
            <a:extLst>
              <a:ext uri="{FF2B5EF4-FFF2-40B4-BE49-F238E27FC236}">
                <a16:creationId xmlns:a16="http://schemas.microsoft.com/office/drawing/2014/main" id="{7C54B401-37D7-C462-1FFC-84F75C54F779}"/>
              </a:ext>
            </a:extLst>
          </p:cNvPr>
          <p:cNvPicPr>
            <a:picLocks noChangeAspect="1"/>
          </p:cNvPicPr>
          <p:nvPr/>
        </p:nvPicPr>
        <p:blipFill>
          <a:blip r:embed="rId2"/>
          <a:stretch>
            <a:fillRect/>
          </a:stretch>
        </p:blipFill>
        <p:spPr>
          <a:xfrm>
            <a:off x="2905760" y="587462"/>
            <a:ext cx="9286240" cy="6270537"/>
          </a:xfrm>
          <a:prstGeom prst="rect">
            <a:avLst/>
          </a:prstGeom>
        </p:spPr>
      </p:pic>
    </p:spTree>
    <p:extLst>
      <p:ext uri="{BB962C8B-B14F-4D97-AF65-F5344CB8AC3E}">
        <p14:creationId xmlns:p14="http://schemas.microsoft.com/office/powerpoint/2010/main" val="4628496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İndi əldə edilən bütün məlumatları DB içindəki </a:t>
            </a:r>
            <a:r>
              <a:rPr lang="az-Latn-AZ" b="1">
                <a:solidFill>
                  <a:srgbClr val="FF0000"/>
                </a:solidFill>
              </a:rPr>
              <a:t>image_generations </a:t>
            </a:r>
            <a:r>
              <a:rPr lang="az-Latn-AZ"/>
              <a:t>adlı cədvələ yerləşdirməliyik.</a:t>
            </a:r>
            <a:endParaRPr lang="ru-RU"/>
          </a:p>
        </p:txBody>
      </p:sp>
      <p:pic>
        <p:nvPicPr>
          <p:cNvPr id="3" name="Picture 2">
            <a:extLst>
              <a:ext uri="{FF2B5EF4-FFF2-40B4-BE49-F238E27FC236}">
                <a16:creationId xmlns:a16="http://schemas.microsoft.com/office/drawing/2014/main" id="{AC293909-D551-D3E5-5F81-09F985275F8E}"/>
              </a:ext>
            </a:extLst>
          </p:cNvPr>
          <p:cNvPicPr>
            <a:picLocks noChangeAspect="1"/>
          </p:cNvPicPr>
          <p:nvPr/>
        </p:nvPicPr>
        <p:blipFill>
          <a:blip r:embed="rId2"/>
          <a:stretch>
            <a:fillRect/>
          </a:stretch>
        </p:blipFill>
        <p:spPr>
          <a:xfrm>
            <a:off x="1054933" y="1649576"/>
            <a:ext cx="10082134" cy="35588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688221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en-US"/>
              <a:t>route çağırıldıqda, istifadəçi şəkil göndərir və</a:t>
            </a:r>
            <a:r>
              <a:rPr lang="az-Latn-AZ"/>
              <a:t> həmin şəkil</a:t>
            </a:r>
            <a:r>
              <a:rPr lang="en-US"/>
              <a:t> serverdə</a:t>
            </a:r>
            <a:r>
              <a:rPr lang="az-Latn-AZ"/>
              <a:t> (server hazırda bizim komputerimizdir)</a:t>
            </a:r>
            <a:r>
              <a:rPr lang="en-US"/>
              <a:t> saxlanır, OpenAI prompt generasiya olunur və bu məlumatlar istifadəçinin ID-si ilə birlikdə bazaya yazılır.</a:t>
            </a:r>
            <a:endParaRPr lang="ru-RU"/>
          </a:p>
        </p:txBody>
      </p:sp>
      <p:pic>
        <p:nvPicPr>
          <p:cNvPr id="3" name="Picture 2">
            <a:extLst>
              <a:ext uri="{FF2B5EF4-FFF2-40B4-BE49-F238E27FC236}">
                <a16:creationId xmlns:a16="http://schemas.microsoft.com/office/drawing/2014/main" id="{1FB4A7FE-E2A2-E9CE-64AF-1DC7B6543E00}"/>
              </a:ext>
            </a:extLst>
          </p:cNvPr>
          <p:cNvPicPr>
            <a:picLocks noChangeAspect="1"/>
          </p:cNvPicPr>
          <p:nvPr/>
        </p:nvPicPr>
        <p:blipFill>
          <a:blip r:embed="rId2"/>
          <a:stretch>
            <a:fillRect/>
          </a:stretch>
        </p:blipFill>
        <p:spPr>
          <a:xfrm>
            <a:off x="0" y="825308"/>
            <a:ext cx="8397968" cy="4435224"/>
          </a:xfrm>
          <a:prstGeom prst="rect">
            <a:avLst/>
          </a:prstGeom>
        </p:spPr>
      </p:pic>
    </p:spTree>
    <p:extLst>
      <p:ext uri="{BB962C8B-B14F-4D97-AF65-F5344CB8AC3E}">
        <p14:creationId xmlns:p14="http://schemas.microsoft.com/office/powerpoint/2010/main" val="319495408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en-US"/>
              <a:t>Bu sətr </a:t>
            </a:r>
            <a:r>
              <a:rPr lang="en-US" b="1"/>
              <a:t>yeni yaradılmış ImageGeneration modelini API üçün standart JSON formata çevirir</a:t>
            </a:r>
            <a:r>
              <a:rPr lang="en-US"/>
              <a:t>.</a:t>
            </a:r>
            <a:br>
              <a:rPr lang="en-US"/>
            </a:br>
            <a:r>
              <a:rPr lang="en-US"/>
              <a:t>Beləliklə client-</a:t>
            </a:r>
            <a:r>
              <a:rPr lang="az-Latn-AZ"/>
              <a:t>a</a:t>
            </a:r>
            <a:r>
              <a:rPr lang="en-US"/>
              <a:t> yalnız lazımlı sahələr və düzgün strukturla məlumat qaytarılır.</a:t>
            </a:r>
            <a:endParaRPr lang="ru-RU"/>
          </a:p>
        </p:txBody>
      </p:sp>
      <p:pic>
        <p:nvPicPr>
          <p:cNvPr id="3" name="Picture 2">
            <a:extLst>
              <a:ext uri="{FF2B5EF4-FFF2-40B4-BE49-F238E27FC236}">
                <a16:creationId xmlns:a16="http://schemas.microsoft.com/office/drawing/2014/main" id="{091C72F1-7805-D5CD-F618-1812983AC230}"/>
              </a:ext>
            </a:extLst>
          </p:cNvPr>
          <p:cNvPicPr>
            <a:picLocks noChangeAspect="1"/>
          </p:cNvPicPr>
          <p:nvPr/>
        </p:nvPicPr>
        <p:blipFill>
          <a:blip r:embed="rId2"/>
          <a:stretch>
            <a:fillRect/>
          </a:stretch>
        </p:blipFill>
        <p:spPr>
          <a:xfrm>
            <a:off x="0" y="811337"/>
            <a:ext cx="8481795" cy="4442845"/>
          </a:xfrm>
          <a:prstGeom prst="rect">
            <a:avLst/>
          </a:prstGeom>
        </p:spPr>
      </p:pic>
    </p:spTree>
    <p:extLst>
      <p:ext uri="{BB962C8B-B14F-4D97-AF65-F5344CB8AC3E}">
        <p14:creationId xmlns:p14="http://schemas.microsoft.com/office/powerpoint/2010/main" val="262484142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7E736FAD-A294-D805-F4CC-9BC0C75912D2}"/>
              </a:ext>
            </a:extLst>
          </p:cNvPr>
          <p:cNvPicPr>
            <a:picLocks noChangeAspect="1"/>
          </p:cNvPicPr>
          <p:nvPr/>
        </p:nvPicPr>
        <p:blipFill>
          <a:blip r:embed="rId2"/>
          <a:stretch>
            <a:fillRect/>
          </a:stretch>
        </p:blipFill>
        <p:spPr>
          <a:xfrm>
            <a:off x="727245" y="830355"/>
            <a:ext cx="10737510" cy="5197290"/>
          </a:xfrm>
          <a:prstGeom prst="rect">
            <a:avLst/>
          </a:prstGeom>
        </p:spPr>
      </p:pic>
    </p:spTree>
    <p:extLst>
      <p:ext uri="{BB962C8B-B14F-4D97-AF65-F5344CB8AC3E}">
        <p14:creationId xmlns:p14="http://schemas.microsoft.com/office/powerpoint/2010/main" val="166514119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923330"/>
          </a:xfrm>
          <a:prstGeom prst="rect">
            <a:avLst/>
          </a:prstGeom>
          <a:noFill/>
        </p:spPr>
        <p:txBody>
          <a:bodyPr wrap="square">
            <a:spAutoFit/>
          </a:bodyPr>
          <a:lstStyle/>
          <a:p>
            <a:r>
              <a:rPr lang="az-Latn-AZ"/>
              <a:t>TOKEN varsa datalar bu forma gəlməlidir və verilənlər bazasına yazılmalıdır.</a:t>
            </a:r>
          </a:p>
          <a:p>
            <a:endParaRPr lang="az-Latn-AZ"/>
          </a:p>
          <a:p>
            <a:r>
              <a:rPr lang="az-Latn-AZ"/>
              <a:t>Promptu götürüb istədiyiniz şəkil yaradan süni intellektə yerləşdirə və həmin prompt ilə şəkil yarada bilərsiz.</a:t>
            </a:r>
          </a:p>
        </p:txBody>
      </p:sp>
      <p:grpSp>
        <p:nvGrpSpPr>
          <p:cNvPr id="7" name="Group 6">
            <a:extLst>
              <a:ext uri="{FF2B5EF4-FFF2-40B4-BE49-F238E27FC236}">
                <a16:creationId xmlns:a16="http://schemas.microsoft.com/office/drawing/2014/main" id="{4DCEB98D-F5FA-13C9-ECD0-D574ABA37131}"/>
              </a:ext>
            </a:extLst>
          </p:cNvPr>
          <p:cNvGrpSpPr/>
          <p:nvPr/>
        </p:nvGrpSpPr>
        <p:grpSpPr>
          <a:xfrm>
            <a:off x="0" y="1264768"/>
            <a:ext cx="9109632" cy="5473320"/>
            <a:chOff x="-10160" y="1274928"/>
            <a:chExt cx="9109632" cy="5473320"/>
          </a:xfrm>
        </p:grpSpPr>
        <p:pic>
          <p:nvPicPr>
            <p:cNvPr id="3" name="Picture 2">
              <a:extLst>
                <a:ext uri="{FF2B5EF4-FFF2-40B4-BE49-F238E27FC236}">
                  <a16:creationId xmlns:a16="http://schemas.microsoft.com/office/drawing/2014/main" id="{8B1B2E45-1FA9-BB20-BFE3-6FDCA45283C9}"/>
                </a:ext>
              </a:extLst>
            </p:cNvPr>
            <p:cNvPicPr>
              <a:picLocks noChangeAspect="1"/>
            </p:cNvPicPr>
            <p:nvPr/>
          </p:nvPicPr>
          <p:blipFill>
            <a:blip r:embed="rId2"/>
            <a:srcRect r="994"/>
            <a:stretch/>
          </p:blipFill>
          <p:spPr>
            <a:xfrm>
              <a:off x="-8942" y="1274928"/>
              <a:ext cx="9108414" cy="4209794"/>
            </a:xfrm>
            <a:prstGeom prst="rect">
              <a:avLst/>
            </a:prstGeom>
          </p:spPr>
        </p:pic>
        <p:pic>
          <p:nvPicPr>
            <p:cNvPr id="6" name="Picture 5">
              <a:extLst>
                <a:ext uri="{FF2B5EF4-FFF2-40B4-BE49-F238E27FC236}">
                  <a16:creationId xmlns:a16="http://schemas.microsoft.com/office/drawing/2014/main" id="{B2C6E9F4-896B-B2B9-3F69-F4BBBD8F529C}"/>
                </a:ext>
              </a:extLst>
            </p:cNvPr>
            <p:cNvPicPr>
              <a:picLocks noChangeAspect="1"/>
            </p:cNvPicPr>
            <p:nvPr/>
          </p:nvPicPr>
          <p:blipFill>
            <a:blip r:embed="rId3"/>
            <a:srcRect l="1091"/>
            <a:stretch/>
          </p:blipFill>
          <p:spPr>
            <a:xfrm>
              <a:off x="-10160" y="5454242"/>
              <a:ext cx="9099472" cy="1294006"/>
            </a:xfrm>
            <a:prstGeom prst="rect">
              <a:avLst/>
            </a:prstGeom>
          </p:spPr>
        </p:pic>
      </p:grpSp>
    </p:spTree>
    <p:extLst>
      <p:ext uri="{BB962C8B-B14F-4D97-AF65-F5344CB8AC3E}">
        <p14:creationId xmlns:p14="http://schemas.microsoft.com/office/powerpoint/2010/main" val="66696860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5231945"/>
          </a:xfrm>
          <a:prstGeom prst="rect">
            <a:avLst/>
          </a:prstGeom>
          <a:noFill/>
        </p:spPr>
        <p:txBody>
          <a:bodyPr wrap="square">
            <a:spAutoFit/>
          </a:bodyPr>
          <a:lstStyle/>
          <a:p>
            <a:pPr>
              <a:lnSpc>
                <a:spcPct val="150000"/>
              </a:lnSpc>
            </a:pPr>
            <a:r>
              <a:rPr lang="az-Latn-AZ" sz="1400"/>
              <a:t>Əgər </a:t>
            </a:r>
            <a:r>
              <a:rPr lang="az-Latn-AZ" sz="1400" b="1"/>
              <a:t>TOKEN</a:t>
            </a:r>
            <a:r>
              <a:rPr lang="az-Latn-AZ" sz="1400"/>
              <a:t> yoxunuzdursa, dataları manual olaraq </a:t>
            </a:r>
            <a:r>
              <a:rPr lang="az-Latn-AZ" sz="1400" b="1">
                <a:solidFill>
                  <a:srgbClr val="FF0000"/>
                </a:solidFill>
              </a:rPr>
              <a:t>image_generations </a:t>
            </a:r>
            <a:r>
              <a:rPr lang="az-Latn-AZ" sz="1400"/>
              <a:t>cədvəlinə əlavə edə bilərsiz.</a:t>
            </a:r>
          </a:p>
          <a:p>
            <a:pPr>
              <a:lnSpc>
                <a:spcPct val="150000"/>
              </a:lnSpc>
            </a:pPr>
            <a:endParaRPr lang="en-US" sz="1400"/>
          </a:p>
          <a:p>
            <a:pPr>
              <a:lnSpc>
                <a:spcPct val="150000"/>
              </a:lnSpc>
            </a:pPr>
            <a:endParaRPr lang="en-US" sz="1400"/>
          </a:p>
          <a:p>
            <a:pPr>
              <a:lnSpc>
                <a:spcPct val="150000"/>
              </a:lnSpc>
            </a:pPr>
            <a:endParaRPr lang="en-US" sz="1400"/>
          </a:p>
          <a:p>
            <a:pPr>
              <a:lnSpc>
                <a:spcPct val="150000"/>
              </a:lnSpc>
            </a:pPr>
            <a:endParaRPr lang="en-US" sz="1400"/>
          </a:p>
          <a:p>
            <a:pPr>
              <a:lnSpc>
                <a:spcPct val="150000"/>
              </a:lnSpc>
            </a:pPr>
            <a:endParaRPr lang="en-US" sz="1400"/>
          </a:p>
          <a:p>
            <a:pPr>
              <a:lnSpc>
                <a:spcPct val="150000"/>
              </a:lnSpc>
            </a:pPr>
            <a:endParaRPr lang="en-US" sz="1400"/>
          </a:p>
          <a:p>
            <a:pPr>
              <a:lnSpc>
                <a:spcPct val="150000"/>
              </a:lnSpc>
            </a:pPr>
            <a:endParaRPr lang="en-US" sz="1400"/>
          </a:p>
          <a:p>
            <a:pPr>
              <a:lnSpc>
                <a:spcPct val="150000"/>
              </a:lnSpc>
            </a:pPr>
            <a:endParaRPr lang="en-US" sz="1400"/>
          </a:p>
          <a:p>
            <a:pPr>
              <a:lnSpc>
                <a:spcPct val="150000"/>
              </a:lnSpc>
            </a:pPr>
            <a:endParaRPr lang="en-US" sz="1400"/>
          </a:p>
          <a:p>
            <a:pPr>
              <a:lnSpc>
                <a:spcPct val="150000"/>
              </a:lnSpc>
            </a:pPr>
            <a:endParaRPr lang="az-Latn-AZ" sz="1400"/>
          </a:p>
          <a:p>
            <a:pPr>
              <a:lnSpc>
                <a:spcPct val="150000"/>
              </a:lnSpc>
            </a:pPr>
            <a:r>
              <a:rPr lang="az-Latn-AZ" sz="1400"/>
              <a:t>Ancaq şəkilləridə `</a:t>
            </a:r>
            <a:r>
              <a:rPr lang="az-Latn-AZ" sz="1400" b="1"/>
              <a:t>storage</a:t>
            </a:r>
            <a:r>
              <a:rPr lang="en-US" sz="1400" b="1"/>
              <a:t>/uploads/images</a:t>
            </a:r>
            <a:r>
              <a:rPr lang="az-Latn-AZ" sz="1400"/>
              <a:t>`</a:t>
            </a:r>
            <a:r>
              <a:rPr lang="en-US" sz="1400"/>
              <a:t> </a:t>
            </a:r>
            <a:r>
              <a:rPr lang="az-Latn-AZ" sz="1400"/>
              <a:t>qovluğuna yerləşdirin və şəkillərin istifadə edilə bilməsi üçün bu əmri terminalda yazmaq vacibdir:</a:t>
            </a:r>
            <a:r>
              <a:rPr lang="en-US" sz="1400"/>
              <a:t> </a:t>
            </a:r>
            <a:r>
              <a:rPr lang="en-US" sz="1400" b="1">
                <a:solidFill>
                  <a:srgbClr val="FF0000"/>
                </a:solidFill>
              </a:rPr>
              <a:t>php artisan storage:link</a:t>
            </a:r>
            <a:endParaRPr lang="az-Latn-AZ" sz="1400" b="1">
              <a:solidFill>
                <a:srgbClr val="FF0000"/>
              </a:solidFill>
            </a:endParaRPr>
          </a:p>
          <a:p>
            <a:pPr>
              <a:lnSpc>
                <a:spcPct val="150000"/>
              </a:lnSpc>
            </a:pPr>
            <a:endParaRPr lang="az-Latn-AZ" sz="1400"/>
          </a:p>
          <a:p>
            <a:pPr>
              <a:lnSpc>
                <a:spcPct val="150000"/>
              </a:lnSpc>
            </a:pPr>
            <a:r>
              <a:rPr lang="en-US" sz="1400"/>
              <a:t>Bu əmr </a:t>
            </a:r>
            <a:r>
              <a:rPr lang="en-US" sz="1400" b="1"/>
              <a:t>storage/app/public </a:t>
            </a:r>
            <a:r>
              <a:rPr lang="en-US" sz="1400"/>
              <a:t>qovluğunu </a:t>
            </a:r>
            <a:r>
              <a:rPr lang="en-US" sz="1400" b="1"/>
              <a:t>public/storage </a:t>
            </a:r>
            <a:r>
              <a:rPr lang="en-US" sz="1400"/>
              <a:t>ünvanı ilə əlçatan edir. Yəni serverdə saxlanan şəkil və faylları </a:t>
            </a:r>
            <a:r>
              <a:rPr lang="en-US" sz="1400" b="1"/>
              <a:t>brauzer</a:t>
            </a:r>
            <a:r>
              <a:rPr lang="en-US" sz="1400"/>
              <a:t> və </a:t>
            </a:r>
            <a:r>
              <a:rPr lang="en-US" sz="1400" b="1"/>
              <a:t>frontend</a:t>
            </a:r>
            <a:r>
              <a:rPr lang="en-US" sz="1400"/>
              <a:t> tərəfindən açmaq mümkün olur.</a:t>
            </a:r>
            <a:endParaRPr lang="ru-RU" sz="1400"/>
          </a:p>
        </p:txBody>
      </p:sp>
      <p:pic>
        <p:nvPicPr>
          <p:cNvPr id="3" name="Picture 2">
            <a:extLst>
              <a:ext uri="{FF2B5EF4-FFF2-40B4-BE49-F238E27FC236}">
                <a16:creationId xmlns:a16="http://schemas.microsoft.com/office/drawing/2014/main" id="{9619D525-8D54-3010-2F8B-125C14672479}"/>
              </a:ext>
            </a:extLst>
          </p:cNvPr>
          <p:cNvPicPr>
            <a:picLocks noChangeAspect="1"/>
          </p:cNvPicPr>
          <p:nvPr/>
        </p:nvPicPr>
        <p:blipFill>
          <a:blip r:embed="rId2"/>
          <a:stretch>
            <a:fillRect/>
          </a:stretch>
        </p:blipFill>
        <p:spPr>
          <a:xfrm>
            <a:off x="-22752" y="5178347"/>
            <a:ext cx="12214751" cy="1679653"/>
          </a:xfrm>
          <a:prstGeom prst="rect">
            <a:avLst/>
          </a:prstGeom>
        </p:spPr>
      </p:pic>
      <p:pic>
        <p:nvPicPr>
          <p:cNvPr id="6" name="Picture 5">
            <a:extLst>
              <a:ext uri="{FF2B5EF4-FFF2-40B4-BE49-F238E27FC236}">
                <a16:creationId xmlns:a16="http://schemas.microsoft.com/office/drawing/2014/main" id="{CD3A26C8-D821-7780-A9DE-7F67F4DC8CDB}"/>
              </a:ext>
            </a:extLst>
          </p:cNvPr>
          <p:cNvPicPr>
            <a:picLocks noChangeAspect="1"/>
          </p:cNvPicPr>
          <p:nvPr/>
        </p:nvPicPr>
        <p:blipFill>
          <a:blip r:embed="rId3"/>
          <a:stretch>
            <a:fillRect/>
          </a:stretch>
        </p:blipFill>
        <p:spPr>
          <a:xfrm>
            <a:off x="-22753" y="378080"/>
            <a:ext cx="11709430" cy="3050920"/>
          </a:xfrm>
          <a:prstGeom prst="rect">
            <a:avLst/>
          </a:prstGeom>
        </p:spPr>
      </p:pic>
    </p:spTree>
    <p:extLst>
      <p:ext uri="{BB962C8B-B14F-4D97-AF65-F5344CB8AC3E}">
        <p14:creationId xmlns:p14="http://schemas.microsoft.com/office/powerpoint/2010/main" val="413248402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en-US"/>
              <a:t>Bu metod giriş etmiş istifadəçiyə aid image generation-ları tarixə görə ən yenidən köhnəyə doğru alır. Nəticə səhifələnmiş (paginate) və Resource formatında API response kimi client-ə qaytarılır.</a:t>
            </a:r>
            <a:endParaRPr lang="ru-RU"/>
          </a:p>
        </p:txBody>
      </p:sp>
      <p:pic>
        <p:nvPicPr>
          <p:cNvPr id="3" name="Picture 2">
            <a:extLst>
              <a:ext uri="{FF2B5EF4-FFF2-40B4-BE49-F238E27FC236}">
                <a16:creationId xmlns:a16="http://schemas.microsoft.com/office/drawing/2014/main" id="{F221E15F-343B-3A07-8C0A-A9116CE91DB8}"/>
              </a:ext>
            </a:extLst>
          </p:cNvPr>
          <p:cNvPicPr>
            <a:picLocks noChangeAspect="1"/>
          </p:cNvPicPr>
          <p:nvPr/>
        </p:nvPicPr>
        <p:blipFill>
          <a:blip r:embed="rId2"/>
          <a:stretch>
            <a:fillRect/>
          </a:stretch>
        </p:blipFill>
        <p:spPr>
          <a:xfrm>
            <a:off x="1607415" y="883920"/>
            <a:ext cx="10584585" cy="5974080"/>
          </a:xfrm>
          <a:prstGeom prst="rect">
            <a:avLst/>
          </a:prstGeom>
        </p:spPr>
      </p:pic>
    </p:spTree>
    <p:extLst>
      <p:ext uri="{BB962C8B-B14F-4D97-AF65-F5344CB8AC3E}">
        <p14:creationId xmlns:p14="http://schemas.microsoft.com/office/powerpoint/2010/main" val="228911511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Nəticə.</a:t>
            </a:r>
            <a:endParaRPr lang="ru-RU"/>
          </a:p>
        </p:txBody>
      </p:sp>
      <p:pic>
        <p:nvPicPr>
          <p:cNvPr id="3" name="Picture 2">
            <a:extLst>
              <a:ext uri="{FF2B5EF4-FFF2-40B4-BE49-F238E27FC236}">
                <a16:creationId xmlns:a16="http://schemas.microsoft.com/office/drawing/2014/main" id="{5D528373-8F07-4E9E-E1FB-D839FF1CC457}"/>
              </a:ext>
            </a:extLst>
          </p:cNvPr>
          <p:cNvPicPr>
            <a:picLocks noChangeAspect="1"/>
          </p:cNvPicPr>
          <p:nvPr/>
        </p:nvPicPr>
        <p:blipFill>
          <a:blip r:embed="rId2"/>
          <a:stretch>
            <a:fillRect/>
          </a:stretch>
        </p:blipFill>
        <p:spPr>
          <a:xfrm>
            <a:off x="2010798" y="570955"/>
            <a:ext cx="10181202" cy="6287045"/>
          </a:xfrm>
          <a:prstGeom prst="rect">
            <a:avLst/>
          </a:prstGeom>
        </p:spPr>
      </p:pic>
    </p:spTree>
    <p:extLst>
      <p:ext uri="{BB962C8B-B14F-4D97-AF65-F5344CB8AC3E}">
        <p14:creationId xmlns:p14="http://schemas.microsoft.com/office/powerpoint/2010/main" val="208012708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723823"/>
          </a:xfrm>
          <a:prstGeom prst="rect">
            <a:avLst/>
          </a:prstGeom>
          <a:noFill/>
        </p:spPr>
        <p:txBody>
          <a:bodyPr wrap="square">
            <a:spAutoFit/>
          </a:bodyPr>
          <a:lstStyle/>
          <a:p>
            <a:pPr>
              <a:lnSpc>
                <a:spcPct val="150000"/>
              </a:lnSpc>
            </a:pPr>
            <a:r>
              <a:rPr lang="az-Latn-AZ"/>
              <a:t>İndi </a:t>
            </a:r>
            <a:r>
              <a:rPr lang="en-US" b="1">
                <a:solidFill>
                  <a:srgbClr val="FF0000"/>
                </a:solidFill>
              </a:rPr>
              <a:t>Scramble</a:t>
            </a:r>
            <a:r>
              <a:rPr lang="az-Latn-AZ"/>
              <a:t> adında bir proqram quraşdıracağıq: </a:t>
            </a:r>
            <a:r>
              <a:rPr lang="az-Latn-AZ" b="1" u="sng">
                <a:solidFill>
                  <a:srgbClr val="0070C0"/>
                </a:solidFill>
              </a:rPr>
              <a:t>https://github.com/dedoc/scramble</a:t>
            </a:r>
            <a:br>
              <a:rPr lang="az-Latn-AZ"/>
            </a:br>
            <a:br>
              <a:rPr lang="az-Latn-AZ"/>
            </a:br>
            <a:r>
              <a:rPr lang="en-US"/>
              <a:t>Scramble Laravel API üçün avtomatik dokumentasiya yaradır, sənə ayrıca şərh (PHPDoc) yazdırmır.</a:t>
            </a:r>
          </a:p>
          <a:p>
            <a:pPr>
              <a:lnSpc>
                <a:spcPct val="150000"/>
              </a:lnSpc>
            </a:pPr>
            <a:r>
              <a:rPr lang="en-US"/>
              <a:t>Koduna baxaraq endpoint-ləri, request və response strukturlarını özü analiz edir.</a:t>
            </a:r>
          </a:p>
          <a:p>
            <a:pPr>
              <a:lnSpc>
                <a:spcPct val="150000"/>
              </a:lnSpc>
            </a:pPr>
            <a:r>
              <a:rPr lang="en-US"/>
              <a:t>Nəticədə həmişə aktual, OpenAPI (Swagger) formatında API sənədi əldə edirsən.</a:t>
            </a:r>
            <a:endParaRPr lang="az-Latn-AZ"/>
          </a:p>
          <a:p>
            <a:endParaRPr lang="az-Latn-AZ"/>
          </a:p>
          <a:p>
            <a:endParaRPr lang="ru-RU"/>
          </a:p>
        </p:txBody>
      </p:sp>
      <p:pic>
        <p:nvPicPr>
          <p:cNvPr id="3" name="Picture 2">
            <a:extLst>
              <a:ext uri="{FF2B5EF4-FFF2-40B4-BE49-F238E27FC236}">
                <a16:creationId xmlns:a16="http://schemas.microsoft.com/office/drawing/2014/main" id="{11275BA2-1FE3-B9C3-AF44-4AC4A965E9FC}"/>
              </a:ext>
            </a:extLst>
          </p:cNvPr>
          <p:cNvPicPr>
            <a:picLocks noChangeAspect="1"/>
          </p:cNvPicPr>
          <p:nvPr/>
        </p:nvPicPr>
        <p:blipFill>
          <a:blip r:embed="rId2"/>
          <a:stretch>
            <a:fillRect/>
          </a:stretch>
        </p:blipFill>
        <p:spPr>
          <a:xfrm>
            <a:off x="2369497" y="2640185"/>
            <a:ext cx="7453006" cy="3345470"/>
          </a:xfrm>
          <a:prstGeom prst="rect">
            <a:avLst/>
          </a:prstGeom>
        </p:spPr>
      </p:pic>
    </p:spTree>
    <p:extLst>
      <p:ext uri="{BB962C8B-B14F-4D97-AF65-F5344CB8AC3E}">
        <p14:creationId xmlns:p14="http://schemas.microsoft.com/office/powerpoint/2010/main" val="3171798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4832092"/>
          </a:xfrm>
          <a:prstGeom prst="rect">
            <a:avLst/>
          </a:prstGeom>
          <a:noFill/>
        </p:spPr>
        <p:txBody>
          <a:bodyPr wrap="square">
            <a:spAutoFit/>
          </a:bodyPr>
          <a:lstStyle/>
          <a:p>
            <a:r>
              <a:rPr lang="en-US" sz="1400"/>
              <a:t>Laravel API-də Request və Response Formatı</a:t>
            </a:r>
            <a:r>
              <a:rPr lang="az-Latn-AZ" sz="1400"/>
              <a:t>:</a:t>
            </a:r>
            <a:br>
              <a:rPr lang="az-Latn-AZ" sz="1400"/>
            </a:br>
            <a:endParaRPr lang="az-Latn-AZ" sz="1400"/>
          </a:p>
          <a:p>
            <a:pPr marL="285750" indent="-285750">
              <a:buFont typeface="Arial" panose="020B0604020202020204" pitchFamily="34" charset="0"/>
              <a:buChar char="•"/>
            </a:pPr>
            <a:r>
              <a:rPr lang="az-Latn-AZ" sz="1400"/>
              <a:t>Bütün request (sorğu) və response (cavab) məlumatlarını JSON formatında göndərin və qəbul edin. JSON formatı həm oxunaqlıdır, həm də bütün proqramlaşdırma dilləri tərəfindən dəstəklənir.</a:t>
            </a:r>
            <a:br>
              <a:rPr lang="az-Latn-AZ" sz="1400"/>
            </a:br>
            <a:endParaRPr lang="az-Latn-AZ" sz="1400"/>
          </a:p>
          <a:p>
            <a:r>
              <a:rPr lang="en-US" sz="1400"/>
              <a:t>Məsələn: Request (POST)</a:t>
            </a:r>
            <a:endParaRPr lang="az-Latn-AZ" sz="1400"/>
          </a:p>
          <a:p>
            <a:pPr marL="285750" indent="-285750">
              <a:buFont typeface="Arial" panose="020B0604020202020204" pitchFamily="34" charset="0"/>
              <a:buChar char="•"/>
            </a:pPr>
            <a:endParaRPr lang="az-Latn-AZ" sz="1400"/>
          </a:p>
          <a:p>
            <a:pPr marL="285750" indent="-285750">
              <a:buFont typeface="Arial" panose="020B0604020202020204" pitchFamily="34" charset="0"/>
              <a:buChar char="•"/>
            </a:pPr>
            <a:endParaRPr lang="az-Latn-AZ" sz="1400"/>
          </a:p>
          <a:p>
            <a:pPr marL="285750" indent="-285750">
              <a:buFont typeface="Arial" panose="020B0604020202020204" pitchFamily="34" charset="0"/>
              <a:buChar char="•"/>
            </a:pPr>
            <a:endParaRPr lang="az-Latn-AZ" sz="1400"/>
          </a:p>
          <a:p>
            <a:pPr marL="285750" indent="-285750">
              <a:buFont typeface="Arial" panose="020B0604020202020204" pitchFamily="34" charset="0"/>
              <a:buChar char="•"/>
            </a:pPr>
            <a:endParaRPr lang="az-Latn-AZ" sz="1400"/>
          </a:p>
          <a:p>
            <a:pPr marL="285750" indent="-285750">
              <a:buFont typeface="Arial" panose="020B0604020202020204" pitchFamily="34" charset="0"/>
              <a:buChar char="•"/>
            </a:pPr>
            <a:endParaRPr lang="az-Latn-AZ" sz="1400"/>
          </a:p>
          <a:p>
            <a:pPr marL="285750" indent="-285750">
              <a:buFont typeface="Arial" panose="020B0604020202020204" pitchFamily="34" charset="0"/>
              <a:buChar char="•"/>
            </a:pPr>
            <a:endParaRPr lang="az-Latn-AZ" sz="1400"/>
          </a:p>
          <a:p>
            <a:r>
              <a:rPr lang="en-US" sz="1400"/>
              <a:t>Məsələn: Response (GET)</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API istifadəçiyə səhv baş verdikdə də aydın məlumatlar verməlidir.</a:t>
            </a:r>
            <a:r>
              <a:rPr lang="az-Latn-AZ" sz="1400"/>
              <a:t>  Məsələn:</a:t>
            </a:r>
            <a:endParaRPr lang="ru-RU" sz="1400"/>
          </a:p>
        </p:txBody>
      </p:sp>
      <p:pic>
        <p:nvPicPr>
          <p:cNvPr id="3" name="Picture 2">
            <a:extLst>
              <a:ext uri="{FF2B5EF4-FFF2-40B4-BE49-F238E27FC236}">
                <a16:creationId xmlns:a16="http://schemas.microsoft.com/office/drawing/2014/main" id="{BB7B0186-BFB2-0782-9B6B-BE0A2EF14C56}"/>
              </a:ext>
            </a:extLst>
          </p:cNvPr>
          <p:cNvPicPr>
            <a:picLocks noChangeAspect="1"/>
          </p:cNvPicPr>
          <p:nvPr/>
        </p:nvPicPr>
        <p:blipFill>
          <a:blip r:embed="rId2"/>
          <a:stretch>
            <a:fillRect/>
          </a:stretch>
        </p:blipFill>
        <p:spPr>
          <a:xfrm>
            <a:off x="0" y="1375430"/>
            <a:ext cx="2194560" cy="1109892"/>
          </a:xfrm>
          <a:prstGeom prst="rect">
            <a:avLst/>
          </a:prstGeom>
        </p:spPr>
      </p:pic>
      <p:pic>
        <p:nvPicPr>
          <p:cNvPr id="6" name="Picture 5">
            <a:extLst>
              <a:ext uri="{FF2B5EF4-FFF2-40B4-BE49-F238E27FC236}">
                <a16:creationId xmlns:a16="http://schemas.microsoft.com/office/drawing/2014/main" id="{ABE5B715-979D-C04F-7DB2-626F97F4A455}"/>
              </a:ext>
            </a:extLst>
          </p:cNvPr>
          <p:cNvPicPr>
            <a:picLocks noChangeAspect="1"/>
          </p:cNvPicPr>
          <p:nvPr/>
        </p:nvPicPr>
        <p:blipFill>
          <a:blip r:embed="rId3"/>
          <a:stretch>
            <a:fillRect/>
          </a:stretch>
        </p:blipFill>
        <p:spPr>
          <a:xfrm>
            <a:off x="1" y="2893101"/>
            <a:ext cx="2194560" cy="1323190"/>
          </a:xfrm>
          <a:prstGeom prst="rect">
            <a:avLst/>
          </a:prstGeom>
        </p:spPr>
      </p:pic>
      <p:pic>
        <p:nvPicPr>
          <p:cNvPr id="9" name="Picture 8">
            <a:extLst>
              <a:ext uri="{FF2B5EF4-FFF2-40B4-BE49-F238E27FC236}">
                <a16:creationId xmlns:a16="http://schemas.microsoft.com/office/drawing/2014/main" id="{0762B6B0-B176-FA2E-0473-A474E3E35DE8}"/>
              </a:ext>
            </a:extLst>
          </p:cNvPr>
          <p:cNvPicPr>
            <a:picLocks noChangeAspect="1"/>
          </p:cNvPicPr>
          <p:nvPr/>
        </p:nvPicPr>
        <p:blipFill>
          <a:blip r:embed="rId4"/>
          <a:stretch>
            <a:fillRect/>
          </a:stretch>
        </p:blipFill>
        <p:spPr>
          <a:xfrm>
            <a:off x="0" y="4760052"/>
            <a:ext cx="2194560" cy="1236742"/>
          </a:xfrm>
          <a:prstGeom prst="rect">
            <a:avLst/>
          </a:prstGeom>
        </p:spPr>
      </p:pic>
    </p:spTree>
    <p:extLst>
      <p:ext uri="{BB962C8B-B14F-4D97-AF65-F5344CB8AC3E}">
        <p14:creationId xmlns:p14="http://schemas.microsoft.com/office/powerpoint/2010/main" val="2938171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Tətbiqin ilkin təsviri belədir.</a:t>
            </a:r>
            <a:endParaRPr lang="ru-RU"/>
          </a:p>
        </p:txBody>
      </p:sp>
      <p:pic>
        <p:nvPicPr>
          <p:cNvPr id="3" name="Picture 2">
            <a:extLst>
              <a:ext uri="{FF2B5EF4-FFF2-40B4-BE49-F238E27FC236}">
                <a16:creationId xmlns:a16="http://schemas.microsoft.com/office/drawing/2014/main" id="{14255341-960E-A83E-23CB-3BEEF636305B}"/>
              </a:ext>
            </a:extLst>
          </p:cNvPr>
          <p:cNvPicPr>
            <a:picLocks noChangeAspect="1"/>
          </p:cNvPicPr>
          <p:nvPr/>
        </p:nvPicPr>
        <p:blipFill>
          <a:blip r:embed="rId2"/>
          <a:stretch>
            <a:fillRect/>
          </a:stretch>
        </p:blipFill>
        <p:spPr>
          <a:xfrm>
            <a:off x="0" y="796980"/>
            <a:ext cx="12192000" cy="6061020"/>
          </a:xfrm>
          <a:prstGeom prst="rect">
            <a:avLst/>
          </a:prstGeom>
        </p:spPr>
      </p:pic>
    </p:spTree>
    <p:extLst>
      <p:ext uri="{BB962C8B-B14F-4D97-AF65-F5344CB8AC3E}">
        <p14:creationId xmlns:p14="http://schemas.microsoft.com/office/powerpoint/2010/main" val="191803195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353960"/>
          </a:xfrm>
          <a:prstGeom prst="rect">
            <a:avLst/>
          </a:prstGeom>
          <a:noFill/>
        </p:spPr>
        <p:txBody>
          <a:bodyPr wrap="square">
            <a:spAutoFit/>
          </a:bodyPr>
          <a:lstStyle/>
          <a:p>
            <a:pPr>
              <a:lnSpc>
                <a:spcPct val="150000"/>
              </a:lnSpc>
            </a:pPr>
            <a:r>
              <a:rPr lang="en-US" sz="1400" b="1">
                <a:solidFill>
                  <a:srgbClr val="FF0000"/>
                </a:solidFill>
              </a:rPr>
              <a:t>Scramble</a:t>
            </a:r>
            <a:r>
              <a:rPr lang="az-Latn-AZ" sz="1400"/>
              <a:t> </a:t>
            </a:r>
            <a:r>
              <a:rPr lang="en-US" sz="1400"/>
              <a:t>dokumentasiya</a:t>
            </a:r>
            <a:r>
              <a:rPr lang="az-Latn-AZ" sz="1400"/>
              <a:t>nı brazuerdə açmaq üçün URL yerində yazırıq:  </a:t>
            </a:r>
            <a:r>
              <a:rPr lang="en-US" sz="1400">
                <a:hlinkClick r:id="rId2"/>
              </a:rPr>
              <a:t>http://laravelapi.test/docs/api#</a:t>
            </a:r>
            <a:endParaRPr lang="az-Latn-AZ" sz="1400"/>
          </a:p>
          <a:p>
            <a:pPr>
              <a:lnSpc>
                <a:spcPct val="150000"/>
              </a:lnSpc>
            </a:pPr>
            <a:r>
              <a:rPr lang="az-Latn-AZ" sz="1400"/>
              <a:t>Sol tərəfdə avtomatik yüklənən hazır endpointlərimizi görə bilərik.</a:t>
            </a:r>
          </a:p>
          <a:p>
            <a:pPr>
              <a:lnSpc>
                <a:spcPct val="150000"/>
              </a:lnSpc>
            </a:pPr>
            <a:endParaRPr lang="az-Latn-AZ" sz="1400"/>
          </a:p>
          <a:p>
            <a:pPr>
              <a:lnSpc>
                <a:spcPct val="150000"/>
              </a:lnSpc>
            </a:pPr>
            <a:endParaRPr lang="ru-RU" sz="1400"/>
          </a:p>
        </p:txBody>
      </p:sp>
      <p:pic>
        <p:nvPicPr>
          <p:cNvPr id="3" name="Picture 2">
            <a:extLst>
              <a:ext uri="{FF2B5EF4-FFF2-40B4-BE49-F238E27FC236}">
                <a16:creationId xmlns:a16="http://schemas.microsoft.com/office/drawing/2014/main" id="{B38D6A08-AC3B-C544-F68E-A55F087A95AE}"/>
              </a:ext>
            </a:extLst>
          </p:cNvPr>
          <p:cNvPicPr>
            <a:picLocks noChangeAspect="1"/>
          </p:cNvPicPr>
          <p:nvPr/>
        </p:nvPicPr>
        <p:blipFill>
          <a:blip r:embed="rId3"/>
          <a:stretch>
            <a:fillRect/>
          </a:stretch>
        </p:blipFill>
        <p:spPr>
          <a:xfrm>
            <a:off x="0" y="765177"/>
            <a:ext cx="12192000" cy="6092823"/>
          </a:xfrm>
          <a:prstGeom prst="rect">
            <a:avLst/>
          </a:prstGeom>
        </p:spPr>
      </p:pic>
    </p:spTree>
    <p:extLst>
      <p:ext uri="{BB962C8B-B14F-4D97-AF65-F5344CB8AC3E}">
        <p14:creationId xmlns:p14="http://schemas.microsoft.com/office/powerpoint/2010/main" val="49916478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323457"/>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n-US" sz="1400"/>
              <a:t>Bu kod</a:t>
            </a:r>
            <a:r>
              <a:rPr lang="az-Latn-AZ" sz="1400"/>
              <a:t>,</a:t>
            </a:r>
            <a:r>
              <a:rPr lang="en-US" sz="1400"/>
              <a:t> Scramble tərəfindən yaradılan API dokumentasiyasına </a:t>
            </a:r>
            <a:r>
              <a:rPr lang="az-Latn-AZ" sz="1400" b="1" i="1"/>
              <a:t>token ilə </a:t>
            </a:r>
            <a:r>
              <a:rPr lang="en-US" sz="1400" b="1" i="1"/>
              <a:t>təhlükəsiz</a:t>
            </a:r>
            <a:r>
              <a:rPr lang="az-Latn-AZ" sz="1400" b="1" i="1"/>
              <a:t> giriş üçün </a:t>
            </a:r>
            <a:r>
              <a:rPr lang="en-US" sz="1400" b="1" i="1"/>
              <a:t>auth qaydası </a:t>
            </a:r>
            <a:r>
              <a:rPr lang="en-US" sz="1400"/>
              <a:t>əlavə edir.</a:t>
            </a:r>
          </a:p>
          <a:p>
            <a:pPr marL="285750" indent="-285750">
              <a:lnSpc>
                <a:spcPct val="150000"/>
              </a:lnSpc>
              <a:buFont typeface="Wingdings" panose="05000000000000000000" pitchFamily="2" charset="2"/>
              <a:buChar char="q"/>
            </a:pPr>
            <a:r>
              <a:rPr lang="en-US" sz="1400" b="1">
                <a:solidFill>
                  <a:srgbClr val="FF0000"/>
                </a:solidFill>
              </a:rPr>
              <a:t>afterOpenApiGenerated</a:t>
            </a:r>
            <a:r>
              <a:rPr lang="az-Latn-AZ" sz="1400" b="1">
                <a:solidFill>
                  <a:srgbClr val="FF0000"/>
                </a:solidFill>
              </a:rPr>
              <a:t>( )</a:t>
            </a:r>
            <a:r>
              <a:rPr lang="en-US" sz="1400">
                <a:solidFill>
                  <a:srgbClr val="FF0000"/>
                </a:solidFill>
              </a:rPr>
              <a:t> </a:t>
            </a:r>
            <a:r>
              <a:rPr lang="az-Latn-AZ" sz="1400"/>
              <a:t>metodu onu bildirir ki, </a:t>
            </a:r>
            <a:r>
              <a:rPr lang="en-US" sz="1400"/>
              <a:t> OpenAPI sənədi tam yaradıldıqdan sonra</a:t>
            </a:r>
            <a:r>
              <a:rPr lang="az-Latn-AZ" sz="1400"/>
              <a:t> callback</a:t>
            </a:r>
            <a:r>
              <a:rPr lang="en-US" sz="1400"/>
              <a:t> işə </a:t>
            </a:r>
            <a:r>
              <a:rPr lang="az-Latn-AZ" sz="1400"/>
              <a:t>düşsün</a:t>
            </a:r>
            <a:r>
              <a:rPr lang="en-US" sz="1400"/>
              <a:t>.</a:t>
            </a:r>
          </a:p>
          <a:p>
            <a:pPr marL="285750" indent="-285750">
              <a:lnSpc>
                <a:spcPct val="150000"/>
              </a:lnSpc>
              <a:buFont typeface="Wingdings" panose="05000000000000000000" pitchFamily="2" charset="2"/>
              <a:buChar char="q"/>
            </a:pPr>
            <a:r>
              <a:rPr lang="en-US" sz="1400" b="1">
                <a:solidFill>
                  <a:srgbClr val="FF0000"/>
                </a:solidFill>
              </a:rPr>
              <a:t>SecurityScheme::http('bearer', 'BearerAuth') </a:t>
            </a:r>
            <a:r>
              <a:rPr lang="en-US" sz="1400"/>
              <a:t>→ API-nin Bearer Token ilə qorunduğunu bildirir.</a:t>
            </a:r>
          </a:p>
          <a:p>
            <a:pPr marL="285750" indent="-285750">
              <a:lnSpc>
                <a:spcPct val="150000"/>
              </a:lnSpc>
              <a:buFont typeface="Wingdings" panose="05000000000000000000" pitchFamily="2" charset="2"/>
              <a:buChar char="q"/>
            </a:pPr>
            <a:r>
              <a:rPr lang="en-US" sz="1400"/>
              <a:t>Bu, sənəddə “Authorize” düyməsinin çıxmasına səbəb olur.</a:t>
            </a:r>
          </a:p>
          <a:p>
            <a:pPr marL="285750" indent="-285750">
              <a:lnSpc>
                <a:spcPct val="150000"/>
              </a:lnSpc>
              <a:buFont typeface="Wingdings" panose="05000000000000000000" pitchFamily="2" charset="2"/>
              <a:buChar char="q"/>
            </a:pPr>
            <a:r>
              <a:rPr lang="en-US" sz="1400"/>
              <a:t>Artıq Swagger UI-də token daxil edib qorunan endpoint-ləri test etmək mümkündür.</a:t>
            </a:r>
          </a:p>
          <a:p>
            <a:pPr marL="285750" indent="-285750">
              <a:lnSpc>
                <a:spcPct val="150000"/>
              </a:lnSpc>
              <a:buFont typeface="Wingdings" panose="05000000000000000000" pitchFamily="2" charset="2"/>
              <a:buChar char="q"/>
            </a:pPr>
            <a:r>
              <a:rPr lang="en-US" sz="1400"/>
              <a:t>Yəni bu kod dokumentasiyanı real API təhlükəsizliyi ilə uyğunlaşdırır.</a:t>
            </a:r>
            <a:endParaRPr lang="az-Latn-AZ" sz="1400"/>
          </a:p>
          <a:p>
            <a:pPr>
              <a:lnSpc>
                <a:spcPct val="150000"/>
              </a:lnSpc>
            </a:pPr>
            <a:endParaRPr lang="ru-RU" sz="1400"/>
          </a:p>
        </p:txBody>
      </p:sp>
      <p:pic>
        <p:nvPicPr>
          <p:cNvPr id="3" name="Picture 2">
            <a:extLst>
              <a:ext uri="{FF2B5EF4-FFF2-40B4-BE49-F238E27FC236}">
                <a16:creationId xmlns:a16="http://schemas.microsoft.com/office/drawing/2014/main" id="{67A02CA6-07F8-C2CB-7031-18E761140E69}"/>
              </a:ext>
            </a:extLst>
          </p:cNvPr>
          <p:cNvPicPr>
            <a:picLocks noChangeAspect="1"/>
          </p:cNvPicPr>
          <p:nvPr/>
        </p:nvPicPr>
        <p:blipFill>
          <a:blip r:embed="rId2"/>
          <a:stretch>
            <a:fillRect/>
          </a:stretch>
        </p:blipFill>
        <p:spPr>
          <a:xfrm>
            <a:off x="5428892" y="2092960"/>
            <a:ext cx="6763108" cy="4765040"/>
          </a:xfrm>
          <a:prstGeom prst="rect">
            <a:avLst/>
          </a:prstGeom>
        </p:spPr>
      </p:pic>
    </p:spTree>
    <p:extLst>
      <p:ext uri="{BB962C8B-B14F-4D97-AF65-F5344CB8AC3E}">
        <p14:creationId xmlns:p14="http://schemas.microsoft.com/office/powerpoint/2010/main" val="297187943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6278881" cy="369332"/>
          </a:xfrm>
          <a:prstGeom prst="rect">
            <a:avLst/>
          </a:prstGeom>
          <a:noFill/>
        </p:spPr>
        <p:txBody>
          <a:bodyPr wrap="square">
            <a:spAutoFit/>
          </a:bodyPr>
          <a:lstStyle/>
          <a:p>
            <a:pPr algn="ctr"/>
            <a:r>
              <a:rPr lang="az-Latn-AZ"/>
              <a:t>Koddan əvvəl</a:t>
            </a:r>
            <a:endParaRPr lang="ru-RU"/>
          </a:p>
        </p:txBody>
      </p:sp>
      <p:pic>
        <p:nvPicPr>
          <p:cNvPr id="3" name="Picture 2">
            <a:extLst>
              <a:ext uri="{FF2B5EF4-FFF2-40B4-BE49-F238E27FC236}">
                <a16:creationId xmlns:a16="http://schemas.microsoft.com/office/drawing/2014/main" id="{F3B9DECD-224C-9C40-6BD3-0A5DC39952F1}"/>
              </a:ext>
            </a:extLst>
          </p:cNvPr>
          <p:cNvPicPr>
            <a:picLocks noChangeAspect="1"/>
          </p:cNvPicPr>
          <p:nvPr/>
        </p:nvPicPr>
        <p:blipFill>
          <a:blip r:embed="rId2"/>
          <a:stretch>
            <a:fillRect/>
          </a:stretch>
        </p:blipFill>
        <p:spPr>
          <a:xfrm>
            <a:off x="127837" y="740190"/>
            <a:ext cx="6151044" cy="31434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8B604E96-8A2A-9051-D57A-7E5B7257D1F5}"/>
              </a:ext>
            </a:extLst>
          </p:cNvPr>
          <p:cNvPicPr>
            <a:picLocks noChangeAspect="1"/>
          </p:cNvPicPr>
          <p:nvPr/>
        </p:nvPicPr>
        <p:blipFill>
          <a:blip r:embed="rId3"/>
          <a:stretch>
            <a:fillRect/>
          </a:stretch>
        </p:blipFill>
        <p:spPr>
          <a:xfrm>
            <a:off x="6624321" y="3361088"/>
            <a:ext cx="5368714" cy="33028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34D3AF78-ED24-DB6F-DAB0-1E65325B9A92}"/>
              </a:ext>
            </a:extLst>
          </p:cNvPr>
          <p:cNvSpPr txBox="1"/>
          <p:nvPr/>
        </p:nvSpPr>
        <p:spPr>
          <a:xfrm>
            <a:off x="6624321" y="2731254"/>
            <a:ext cx="5368714" cy="369332"/>
          </a:xfrm>
          <a:prstGeom prst="rect">
            <a:avLst/>
          </a:prstGeom>
          <a:noFill/>
        </p:spPr>
        <p:txBody>
          <a:bodyPr wrap="square">
            <a:spAutoFit/>
          </a:bodyPr>
          <a:lstStyle/>
          <a:p>
            <a:pPr algn="ctr"/>
            <a:r>
              <a:rPr lang="az-Latn-AZ"/>
              <a:t>Koddan sonra</a:t>
            </a:r>
            <a:endParaRPr lang="ru-RU"/>
          </a:p>
        </p:txBody>
      </p:sp>
    </p:spTree>
    <p:extLst>
      <p:ext uri="{BB962C8B-B14F-4D97-AF65-F5344CB8AC3E}">
        <p14:creationId xmlns:p14="http://schemas.microsoft.com/office/powerpoint/2010/main" val="84863767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Token olmadan.</a:t>
            </a:r>
            <a:endParaRPr lang="ru-RU"/>
          </a:p>
        </p:txBody>
      </p:sp>
      <p:pic>
        <p:nvPicPr>
          <p:cNvPr id="3" name="Picture 2">
            <a:extLst>
              <a:ext uri="{FF2B5EF4-FFF2-40B4-BE49-F238E27FC236}">
                <a16:creationId xmlns:a16="http://schemas.microsoft.com/office/drawing/2014/main" id="{46C60216-98B3-91B0-286E-4B447832B25C}"/>
              </a:ext>
            </a:extLst>
          </p:cNvPr>
          <p:cNvPicPr>
            <a:picLocks noChangeAspect="1"/>
          </p:cNvPicPr>
          <p:nvPr/>
        </p:nvPicPr>
        <p:blipFill>
          <a:blip r:embed="rId2"/>
          <a:stretch>
            <a:fillRect/>
          </a:stretch>
        </p:blipFill>
        <p:spPr>
          <a:xfrm>
            <a:off x="0" y="755624"/>
            <a:ext cx="12192000" cy="6102376"/>
          </a:xfrm>
          <a:prstGeom prst="rect">
            <a:avLst/>
          </a:prstGeom>
        </p:spPr>
      </p:pic>
    </p:spTree>
    <p:extLst>
      <p:ext uri="{BB962C8B-B14F-4D97-AF65-F5344CB8AC3E}">
        <p14:creationId xmlns:p14="http://schemas.microsoft.com/office/powerpoint/2010/main" val="43377986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Tokeni götürürük.</a:t>
            </a:r>
            <a:endParaRPr lang="ru-RU"/>
          </a:p>
        </p:txBody>
      </p:sp>
      <p:pic>
        <p:nvPicPr>
          <p:cNvPr id="3" name="Picture 2">
            <a:extLst>
              <a:ext uri="{FF2B5EF4-FFF2-40B4-BE49-F238E27FC236}">
                <a16:creationId xmlns:a16="http://schemas.microsoft.com/office/drawing/2014/main" id="{DEDCE237-1E74-EBF8-4747-74C97E65909A}"/>
              </a:ext>
            </a:extLst>
          </p:cNvPr>
          <p:cNvPicPr>
            <a:picLocks noChangeAspect="1"/>
          </p:cNvPicPr>
          <p:nvPr/>
        </p:nvPicPr>
        <p:blipFill>
          <a:blip r:embed="rId2"/>
          <a:stretch>
            <a:fillRect/>
          </a:stretch>
        </p:blipFill>
        <p:spPr>
          <a:xfrm>
            <a:off x="4609443" y="1531158"/>
            <a:ext cx="7582557" cy="5326842"/>
          </a:xfrm>
          <a:prstGeom prst="rect">
            <a:avLst/>
          </a:prstGeom>
        </p:spPr>
      </p:pic>
    </p:spTree>
    <p:extLst>
      <p:ext uri="{BB962C8B-B14F-4D97-AF65-F5344CB8AC3E}">
        <p14:creationId xmlns:p14="http://schemas.microsoft.com/office/powerpoint/2010/main" val="367879889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Təkrar tokeni yerləşdirdikdən sonra yoxlayırıq və postları əldə edirik.</a:t>
            </a:r>
            <a:endParaRPr lang="ru-RU"/>
          </a:p>
        </p:txBody>
      </p:sp>
      <p:pic>
        <p:nvPicPr>
          <p:cNvPr id="3" name="Picture 2">
            <a:extLst>
              <a:ext uri="{FF2B5EF4-FFF2-40B4-BE49-F238E27FC236}">
                <a16:creationId xmlns:a16="http://schemas.microsoft.com/office/drawing/2014/main" id="{0370FAE9-E5C4-83F2-2C70-68A777BF2D1D}"/>
              </a:ext>
            </a:extLst>
          </p:cNvPr>
          <p:cNvPicPr>
            <a:picLocks noChangeAspect="1"/>
          </p:cNvPicPr>
          <p:nvPr/>
        </p:nvPicPr>
        <p:blipFill>
          <a:blip r:embed="rId2"/>
          <a:stretch>
            <a:fillRect/>
          </a:stretch>
        </p:blipFill>
        <p:spPr>
          <a:xfrm>
            <a:off x="0" y="714251"/>
            <a:ext cx="12192000" cy="6143749"/>
          </a:xfrm>
          <a:prstGeom prst="rect">
            <a:avLst/>
          </a:prstGeom>
        </p:spPr>
      </p:pic>
    </p:spTree>
    <p:extLst>
      <p:ext uri="{BB962C8B-B14F-4D97-AF65-F5344CB8AC3E}">
        <p14:creationId xmlns:p14="http://schemas.microsoft.com/office/powerpoint/2010/main" val="102702877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Yeni istifadəçi hesabına giriş etdikdə token avtomatik yaradılır və göstərilən yerdən götürərək istifadə edə bilərsiz.</a:t>
            </a:r>
            <a:endParaRPr lang="ru-RU"/>
          </a:p>
        </p:txBody>
      </p:sp>
      <p:pic>
        <p:nvPicPr>
          <p:cNvPr id="3" name="Picture 2">
            <a:extLst>
              <a:ext uri="{FF2B5EF4-FFF2-40B4-BE49-F238E27FC236}">
                <a16:creationId xmlns:a16="http://schemas.microsoft.com/office/drawing/2014/main" id="{A9B4178D-79A1-D536-45E8-885FBC59B238}"/>
              </a:ext>
            </a:extLst>
          </p:cNvPr>
          <p:cNvPicPr>
            <a:picLocks noChangeAspect="1"/>
          </p:cNvPicPr>
          <p:nvPr/>
        </p:nvPicPr>
        <p:blipFill>
          <a:blip r:embed="rId2"/>
          <a:stretch>
            <a:fillRect/>
          </a:stretch>
        </p:blipFill>
        <p:spPr>
          <a:xfrm>
            <a:off x="0" y="695290"/>
            <a:ext cx="12192000" cy="6162710"/>
          </a:xfrm>
          <a:prstGeom prst="rect">
            <a:avLst/>
          </a:prstGeom>
        </p:spPr>
      </p:pic>
    </p:spTree>
    <p:extLst>
      <p:ext uri="{BB962C8B-B14F-4D97-AF65-F5344CB8AC3E}">
        <p14:creationId xmlns:p14="http://schemas.microsoft.com/office/powerpoint/2010/main" val="65174811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Hər istifadəçinin özünün tokeni ilə o istifadəçiyə aid olan postları çağıra bilirik. JOHN istifadəçisinin heç bir postu yoxdur.</a:t>
            </a:r>
            <a:endParaRPr lang="ru-RU"/>
          </a:p>
        </p:txBody>
      </p:sp>
      <p:pic>
        <p:nvPicPr>
          <p:cNvPr id="3" name="Picture 2">
            <a:extLst>
              <a:ext uri="{FF2B5EF4-FFF2-40B4-BE49-F238E27FC236}">
                <a16:creationId xmlns:a16="http://schemas.microsoft.com/office/drawing/2014/main" id="{E1F51AA0-00FF-1B25-648A-5A854E68F2D5}"/>
              </a:ext>
            </a:extLst>
          </p:cNvPr>
          <p:cNvPicPr>
            <a:picLocks noChangeAspect="1"/>
          </p:cNvPicPr>
          <p:nvPr/>
        </p:nvPicPr>
        <p:blipFill>
          <a:blip r:embed="rId2"/>
          <a:stretch>
            <a:fillRect/>
          </a:stretch>
        </p:blipFill>
        <p:spPr>
          <a:xfrm>
            <a:off x="0" y="726984"/>
            <a:ext cx="12192000" cy="6131016"/>
          </a:xfrm>
          <a:prstGeom prst="rect">
            <a:avLst/>
          </a:prstGeom>
        </p:spPr>
      </p:pic>
    </p:spTree>
    <p:extLst>
      <p:ext uri="{BB962C8B-B14F-4D97-AF65-F5344CB8AC3E}">
        <p14:creationId xmlns:p14="http://schemas.microsoft.com/office/powerpoint/2010/main" val="56490103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az-Latn-AZ"/>
              <a:t>Əgər endpointlərin adlarını dəyişmək yaxud səhifəyə mətnlər əlavə etmək istəsəniz, bunu controllerlərə əlavə edilən komment strukturu ilə edə bilərsiz. Növbəti slayd...</a:t>
            </a:r>
            <a:endParaRPr lang="ru-RU"/>
          </a:p>
        </p:txBody>
      </p:sp>
      <p:pic>
        <p:nvPicPr>
          <p:cNvPr id="3" name="Picture 2">
            <a:extLst>
              <a:ext uri="{FF2B5EF4-FFF2-40B4-BE49-F238E27FC236}">
                <a16:creationId xmlns:a16="http://schemas.microsoft.com/office/drawing/2014/main" id="{814E1725-ECBC-D40A-80D3-D2FF1E5E8B58}"/>
              </a:ext>
            </a:extLst>
          </p:cNvPr>
          <p:cNvPicPr>
            <a:picLocks noChangeAspect="1"/>
          </p:cNvPicPr>
          <p:nvPr/>
        </p:nvPicPr>
        <p:blipFill>
          <a:blip r:embed="rId2"/>
          <a:stretch>
            <a:fillRect/>
          </a:stretch>
        </p:blipFill>
        <p:spPr>
          <a:xfrm>
            <a:off x="0" y="771530"/>
            <a:ext cx="12192000" cy="6086470"/>
          </a:xfrm>
          <a:prstGeom prst="rect">
            <a:avLst/>
          </a:prstGeom>
        </p:spPr>
      </p:pic>
    </p:spTree>
    <p:extLst>
      <p:ext uri="{BB962C8B-B14F-4D97-AF65-F5344CB8AC3E}">
        <p14:creationId xmlns:p14="http://schemas.microsoft.com/office/powerpoint/2010/main" val="198107480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9CF34F31-044A-FD07-9AF8-8E968B330F45}"/>
              </a:ext>
            </a:extLst>
          </p:cNvPr>
          <p:cNvPicPr>
            <a:picLocks noChangeAspect="1"/>
          </p:cNvPicPr>
          <p:nvPr/>
        </p:nvPicPr>
        <p:blipFill>
          <a:blip r:embed="rId2"/>
          <a:stretch>
            <a:fillRect/>
          </a:stretch>
        </p:blipFill>
        <p:spPr>
          <a:xfrm>
            <a:off x="1215147" y="0"/>
            <a:ext cx="9761706" cy="6858000"/>
          </a:xfrm>
          <a:prstGeom prst="rect">
            <a:avLst/>
          </a:prstGeom>
        </p:spPr>
      </p:pic>
    </p:spTree>
    <p:extLst>
      <p:ext uri="{BB962C8B-B14F-4D97-AF65-F5344CB8AC3E}">
        <p14:creationId xmlns:p14="http://schemas.microsoft.com/office/powerpoint/2010/main" val="1920119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Tətbiqi işlədikcə yavaş-yavaş gitə yükləyəcəm. Sizdə belə edə bilərsiniz.</a:t>
            </a:r>
            <a:endParaRPr lang="ru-RU"/>
          </a:p>
        </p:txBody>
      </p:sp>
      <p:pic>
        <p:nvPicPr>
          <p:cNvPr id="3" name="Picture 2">
            <a:extLst>
              <a:ext uri="{FF2B5EF4-FFF2-40B4-BE49-F238E27FC236}">
                <a16:creationId xmlns:a16="http://schemas.microsoft.com/office/drawing/2014/main" id="{84D757F3-590F-E291-A676-F4814CBB1C81}"/>
              </a:ext>
            </a:extLst>
          </p:cNvPr>
          <p:cNvPicPr>
            <a:picLocks noChangeAspect="1"/>
          </p:cNvPicPr>
          <p:nvPr/>
        </p:nvPicPr>
        <p:blipFill>
          <a:blip r:embed="rId2"/>
          <a:stretch>
            <a:fillRect/>
          </a:stretch>
        </p:blipFill>
        <p:spPr>
          <a:xfrm>
            <a:off x="6811814" y="1294918"/>
            <a:ext cx="5380186" cy="5563082"/>
          </a:xfrm>
          <a:prstGeom prst="rect">
            <a:avLst/>
          </a:prstGeom>
        </p:spPr>
      </p:pic>
    </p:spTree>
    <p:extLst>
      <p:ext uri="{BB962C8B-B14F-4D97-AF65-F5344CB8AC3E}">
        <p14:creationId xmlns:p14="http://schemas.microsoft.com/office/powerpoint/2010/main" val="189708410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Nəticə...</a:t>
            </a:r>
            <a:endParaRPr lang="ru-RU"/>
          </a:p>
        </p:txBody>
      </p:sp>
      <p:pic>
        <p:nvPicPr>
          <p:cNvPr id="3" name="Picture 2">
            <a:extLst>
              <a:ext uri="{FF2B5EF4-FFF2-40B4-BE49-F238E27FC236}">
                <a16:creationId xmlns:a16="http://schemas.microsoft.com/office/drawing/2014/main" id="{6D123BAE-CE0F-4355-7417-C00777BCE4D5}"/>
              </a:ext>
            </a:extLst>
          </p:cNvPr>
          <p:cNvPicPr>
            <a:picLocks noChangeAspect="1"/>
          </p:cNvPicPr>
          <p:nvPr/>
        </p:nvPicPr>
        <p:blipFill>
          <a:blip r:embed="rId2"/>
          <a:stretch>
            <a:fillRect/>
          </a:stretch>
        </p:blipFill>
        <p:spPr>
          <a:xfrm>
            <a:off x="0" y="695290"/>
            <a:ext cx="12192000" cy="6162710"/>
          </a:xfrm>
          <a:prstGeom prst="rect">
            <a:avLst/>
          </a:prstGeom>
        </p:spPr>
      </p:pic>
    </p:spTree>
    <p:extLst>
      <p:ext uri="{BB962C8B-B14F-4D97-AF65-F5344CB8AC3E}">
        <p14:creationId xmlns:p14="http://schemas.microsoft.com/office/powerpoint/2010/main" val="52939978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B29465E6-3906-28A3-95AC-F5533E6E1B35}"/>
              </a:ext>
            </a:extLst>
          </p:cNvPr>
          <p:cNvPicPr>
            <a:picLocks noChangeAspect="1"/>
          </p:cNvPicPr>
          <p:nvPr/>
        </p:nvPicPr>
        <p:blipFill>
          <a:blip r:embed="rId2"/>
          <a:stretch>
            <a:fillRect/>
          </a:stretch>
        </p:blipFill>
        <p:spPr>
          <a:xfrm>
            <a:off x="916175" y="0"/>
            <a:ext cx="10359649" cy="6858000"/>
          </a:xfrm>
          <a:prstGeom prst="rect">
            <a:avLst/>
          </a:prstGeom>
        </p:spPr>
      </p:pic>
    </p:spTree>
    <p:extLst>
      <p:ext uri="{BB962C8B-B14F-4D97-AF65-F5344CB8AC3E}">
        <p14:creationId xmlns:p14="http://schemas.microsoft.com/office/powerpoint/2010/main" val="420336410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089296"/>
          </a:xfrm>
          <a:prstGeom prst="rect">
            <a:avLst/>
          </a:prstGeom>
          <a:noFill/>
        </p:spPr>
        <p:txBody>
          <a:bodyPr wrap="square">
            <a:spAutoFit/>
          </a:bodyPr>
          <a:lstStyle/>
          <a:p>
            <a:r>
              <a:rPr lang="az-Latn-AZ" sz="1600"/>
              <a:t>E</a:t>
            </a:r>
            <a:r>
              <a:rPr lang="en-US" sz="1600"/>
              <a:t>ndpointi işə saldıqda </a:t>
            </a:r>
            <a:r>
              <a:rPr lang="az-Latn-AZ" sz="1600"/>
              <a:t>bizim</a:t>
            </a:r>
            <a:r>
              <a:rPr lang="en-US" sz="1600"/>
              <a:t> verilənlər bazasına əlavə edərək çağırdıqlarım</a:t>
            </a:r>
            <a:r>
              <a:rPr lang="az-Latn-AZ" sz="1600"/>
              <a:t>ız</a:t>
            </a:r>
            <a:r>
              <a:rPr lang="en-US" sz="1600"/>
              <a:t>dan başqa şeylərdə sorğuda gəlir</a:t>
            </a:r>
            <a:r>
              <a:rPr lang="az-Latn-AZ" sz="1600"/>
              <a:t>. </a:t>
            </a:r>
          </a:p>
          <a:p>
            <a:endParaRPr lang="az-Latn-AZ" sz="1600"/>
          </a:p>
          <a:p>
            <a:r>
              <a:rPr lang="en-US" sz="1600"/>
              <a:t>Bu </a:t>
            </a:r>
            <a:r>
              <a:rPr lang="en-US" sz="1600" b="1"/>
              <a:t>links</a:t>
            </a:r>
            <a:r>
              <a:rPr lang="en-US" sz="1600"/>
              <a:t> və </a:t>
            </a:r>
            <a:r>
              <a:rPr lang="en-US" sz="1600" b="1"/>
              <a:t>meta</a:t>
            </a:r>
            <a:r>
              <a:rPr lang="en-US" sz="1600"/>
              <a:t> hissələri </a:t>
            </a:r>
            <a:r>
              <a:rPr lang="en-US" sz="1600" b="1">
                <a:solidFill>
                  <a:srgbClr val="FF0000"/>
                </a:solidFill>
              </a:rPr>
              <a:t>paginate() </a:t>
            </a:r>
            <a:r>
              <a:rPr lang="en-US" sz="1600"/>
              <a:t>istifadə etdiyin üçün Laravel tərəfindən avtomatik əlavə olunur.</a:t>
            </a:r>
            <a:endParaRPr lang="az-Latn-AZ" sz="1600"/>
          </a:p>
          <a:p>
            <a:endParaRPr lang="az-Latn-AZ" sz="1600"/>
          </a:p>
          <a:p>
            <a:r>
              <a:rPr lang="en-US" sz="1600"/>
              <a:t>links</a:t>
            </a:r>
          </a:p>
          <a:p>
            <a:pPr>
              <a:lnSpc>
                <a:spcPct val="150000"/>
              </a:lnSpc>
            </a:pPr>
            <a:r>
              <a:rPr lang="en-US" sz="1600"/>
              <a:t>– Səhifələmə üçün naviqasiya linkləridir</a:t>
            </a:r>
          </a:p>
          <a:p>
            <a:pPr>
              <a:lnSpc>
                <a:spcPct val="150000"/>
              </a:lnSpc>
            </a:pPr>
            <a:r>
              <a:rPr lang="en-US" sz="1600"/>
              <a:t>– first, last, prev, next → növbəti / əvvəlki səhifəyə keçmək üçündür</a:t>
            </a:r>
          </a:p>
          <a:p>
            <a:pPr>
              <a:lnSpc>
                <a:spcPct val="150000"/>
              </a:lnSpc>
            </a:pPr>
            <a:r>
              <a:rPr lang="en-US" sz="1600"/>
              <a:t>– Frontend bu linklərdən istifadə edib “Next / Previous” düymələri yaradır</a:t>
            </a:r>
            <a:endParaRPr lang="az-Latn-AZ" sz="1600"/>
          </a:p>
          <a:p>
            <a:pPr>
              <a:lnSpc>
                <a:spcPct val="150000"/>
              </a:lnSpc>
            </a:pPr>
            <a:endParaRPr lang="az-Latn-AZ" sz="1600"/>
          </a:p>
          <a:p>
            <a:pPr>
              <a:lnSpc>
                <a:spcPct val="150000"/>
              </a:lnSpc>
            </a:pPr>
            <a:endParaRPr lang="az-Latn-AZ" sz="1600"/>
          </a:p>
          <a:p>
            <a:pPr>
              <a:lnSpc>
                <a:spcPct val="150000"/>
              </a:lnSpc>
            </a:pPr>
            <a:r>
              <a:rPr lang="en-US" sz="1600" b="1"/>
              <a:t>meta</a:t>
            </a:r>
            <a:br>
              <a:rPr lang="en-US" sz="1600"/>
            </a:br>
            <a:r>
              <a:rPr lang="en-US" sz="1600"/>
              <a:t>– Mövcud səhifə haqqında </a:t>
            </a:r>
            <a:r>
              <a:rPr lang="en-US" sz="1600" b="1"/>
              <a:t>texniki məlumatdır</a:t>
            </a:r>
            <a:br>
              <a:rPr lang="en-US" sz="1600"/>
            </a:br>
            <a:r>
              <a:rPr lang="en-US" sz="1600"/>
              <a:t>– neçə səhifə var, indiki səhifə hansıdır, səhifədə neçə element göstərilir və s.</a:t>
            </a:r>
            <a:br>
              <a:rPr lang="en-US" sz="1600"/>
            </a:br>
            <a:r>
              <a:rPr lang="en-US" sz="1600"/>
              <a:t>– Frontend-ə “neçə nəticə var, neçə səhifə olacaq” suallarının cavabını verir</a:t>
            </a:r>
            <a:endParaRPr lang="az-Latn-AZ" sz="1600"/>
          </a:p>
          <a:p>
            <a:pPr>
              <a:lnSpc>
                <a:spcPct val="150000"/>
              </a:lnSpc>
            </a:pPr>
            <a:endParaRPr lang="az-Latn-AZ" sz="1600"/>
          </a:p>
          <a:p>
            <a:pPr marL="285750" indent="-285750">
              <a:lnSpc>
                <a:spcPct val="150000"/>
              </a:lnSpc>
              <a:buFont typeface="Arial" panose="020B0604020202020204" pitchFamily="34" charset="0"/>
              <a:buChar char="•"/>
            </a:pPr>
            <a:r>
              <a:rPr lang="en-US" sz="1600" b="1"/>
              <a:t>data</a:t>
            </a:r>
            <a:r>
              <a:rPr lang="az-Latn-AZ" sz="1600"/>
              <a:t>, </a:t>
            </a:r>
            <a:r>
              <a:rPr lang="en-US" sz="1600"/>
              <a:t>real məlumat</a:t>
            </a:r>
          </a:p>
          <a:p>
            <a:pPr marL="285750" indent="-285750">
              <a:lnSpc>
                <a:spcPct val="150000"/>
              </a:lnSpc>
              <a:buFont typeface="Arial" panose="020B0604020202020204" pitchFamily="34" charset="0"/>
              <a:buChar char="•"/>
            </a:pPr>
            <a:r>
              <a:rPr lang="en-US" sz="1600" b="1"/>
              <a:t>links + meta</a:t>
            </a:r>
            <a:r>
              <a:rPr lang="az-Latn-AZ" sz="1600"/>
              <a:t>,</a:t>
            </a:r>
            <a:r>
              <a:rPr lang="en-US" sz="1600"/>
              <a:t> o məlumatı səhifə-səhifə idarə etmək üçün əlavə məlumatlar</a:t>
            </a:r>
            <a:endParaRPr lang="az-Latn-AZ" sz="1600"/>
          </a:p>
          <a:p>
            <a:pPr>
              <a:lnSpc>
                <a:spcPct val="150000"/>
              </a:lnSpc>
            </a:pPr>
            <a:endParaRPr lang="ru-RU" sz="1600"/>
          </a:p>
        </p:txBody>
      </p:sp>
      <p:pic>
        <p:nvPicPr>
          <p:cNvPr id="3" name="Picture 2">
            <a:extLst>
              <a:ext uri="{FF2B5EF4-FFF2-40B4-BE49-F238E27FC236}">
                <a16:creationId xmlns:a16="http://schemas.microsoft.com/office/drawing/2014/main" id="{7AB09767-3539-6E58-9CA4-56F65100A6E7}"/>
              </a:ext>
            </a:extLst>
          </p:cNvPr>
          <p:cNvPicPr>
            <a:picLocks noChangeAspect="1"/>
          </p:cNvPicPr>
          <p:nvPr/>
        </p:nvPicPr>
        <p:blipFill>
          <a:blip r:embed="rId2"/>
          <a:stretch>
            <a:fillRect/>
          </a:stretch>
        </p:blipFill>
        <p:spPr>
          <a:xfrm>
            <a:off x="7165828" y="3429000"/>
            <a:ext cx="5026172" cy="3429000"/>
          </a:xfrm>
          <a:prstGeom prst="rect">
            <a:avLst/>
          </a:prstGeom>
        </p:spPr>
      </p:pic>
    </p:spTree>
    <p:extLst>
      <p:ext uri="{BB962C8B-B14F-4D97-AF65-F5344CB8AC3E}">
        <p14:creationId xmlns:p14="http://schemas.microsoft.com/office/powerpoint/2010/main" val="108579901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477328"/>
          </a:xfrm>
          <a:prstGeom prst="rect">
            <a:avLst/>
          </a:prstGeom>
          <a:noFill/>
        </p:spPr>
        <p:txBody>
          <a:bodyPr wrap="square">
            <a:spAutoFit/>
          </a:bodyPr>
          <a:lstStyle/>
          <a:p>
            <a:pPr>
              <a:lnSpc>
                <a:spcPct val="150000"/>
              </a:lnSpc>
            </a:pPr>
            <a:r>
              <a:rPr lang="en-US" b="1"/>
              <a:t>Məsələn</a:t>
            </a:r>
            <a:r>
              <a:rPr lang="en-US"/>
              <a:t>: əgər verilənlər bazasında 10 record olsaydı və biz kodda  </a:t>
            </a:r>
            <a:r>
              <a:rPr lang="en-US" b="1"/>
              <a:t>paginate(5)</a:t>
            </a:r>
            <a:r>
              <a:rPr lang="en-US"/>
              <a:t> yazsaydıq, onda bu endpoint bizə 2ci səhifədə olan son 5 datanı verəcəkdi</a:t>
            </a:r>
            <a:r>
              <a:rPr lang="az-Latn-AZ"/>
              <a:t>: </a:t>
            </a:r>
            <a:r>
              <a:rPr lang="az-Latn-AZ">
                <a:hlinkClick r:id="rId2"/>
              </a:rPr>
              <a:t>http://laravelapi.test/api/v1/prompt-generations?page=2</a:t>
            </a:r>
            <a:endParaRPr lang="az-Latn-AZ"/>
          </a:p>
          <a:p>
            <a:endParaRPr lang="az-Latn-AZ"/>
          </a:p>
          <a:p>
            <a:endParaRPr lang="ru-RU"/>
          </a:p>
        </p:txBody>
      </p:sp>
      <p:pic>
        <p:nvPicPr>
          <p:cNvPr id="3" name="Picture 2">
            <a:extLst>
              <a:ext uri="{FF2B5EF4-FFF2-40B4-BE49-F238E27FC236}">
                <a16:creationId xmlns:a16="http://schemas.microsoft.com/office/drawing/2014/main" id="{85BB3E05-6F63-6DD4-C19C-CC31EB387918}"/>
              </a:ext>
            </a:extLst>
          </p:cNvPr>
          <p:cNvPicPr>
            <a:picLocks noChangeAspect="1"/>
          </p:cNvPicPr>
          <p:nvPr/>
        </p:nvPicPr>
        <p:blipFill>
          <a:blip r:embed="rId3"/>
          <a:stretch>
            <a:fillRect/>
          </a:stretch>
        </p:blipFill>
        <p:spPr>
          <a:xfrm>
            <a:off x="3556000" y="1074733"/>
            <a:ext cx="8636000" cy="5783267"/>
          </a:xfrm>
          <a:prstGeom prst="rect">
            <a:avLst/>
          </a:prstGeom>
        </p:spPr>
      </p:pic>
    </p:spTree>
    <p:extLst>
      <p:ext uri="{BB962C8B-B14F-4D97-AF65-F5344CB8AC3E}">
        <p14:creationId xmlns:p14="http://schemas.microsoft.com/office/powerpoint/2010/main" val="355536029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545377"/>
          </a:xfrm>
          <a:prstGeom prst="rect">
            <a:avLst/>
          </a:prstGeom>
          <a:noFill/>
        </p:spPr>
        <p:txBody>
          <a:bodyPr wrap="square">
            <a:spAutoFit/>
          </a:bodyPr>
          <a:lstStyle/>
          <a:p>
            <a:pPr>
              <a:lnSpc>
                <a:spcPct val="150000"/>
              </a:lnSpc>
            </a:pPr>
            <a:r>
              <a:rPr lang="az-Latn-AZ"/>
              <a:t>Əgər endpoint belə olsa: </a:t>
            </a:r>
            <a:r>
              <a:rPr lang="az-Latn-AZ">
                <a:hlinkClick r:id="rId2"/>
              </a:rPr>
              <a:t>http://laravelapi.test/api/v1/prompt-generations?per_page=50</a:t>
            </a:r>
            <a:endParaRPr lang="az-Latn-AZ"/>
          </a:p>
          <a:p>
            <a:pPr>
              <a:lnSpc>
                <a:spcPct val="150000"/>
              </a:lnSpc>
            </a:pPr>
            <a:endParaRPr lang="az-Latn-AZ"/>
          </a:p>
          <a:p>
            <a:pPr>
              <a:lnSpc>
                <a:spcPct val="150000"/>
              </a:lnSpc>
            </a:pPr>
            <a:r>
              <a:rPr lang="en-US"/>
              <a:t>Bu səhifədə neçə nəticə qaytarılacağını client-in özü müəyyən etsin </a:t>
            </a:r>
            <a:r>
              <a:rPr lang="az-Latn-AZ"/>
              <a:t>mənasına gəlir</a:t>
            </a:r>
            <a:r>
              <a:rPr lang="en-US"/>
              <a:t>.</a:t>
            </a:r>
            <a:r>
              <a:rPr lang="az-Latn-AZ"/>
              <a:t> Həmin endpointə olan per_page parametrinə daxil edilən 50 dəyərini isə aşağıdakı kimi əldə edirik: </a:t>
            </a:r>
            <a:r>
              <a:rPr lang="az-Latn-AZ" b="1">
                <a:solidFill>
                  <a:srgbClr val="FF0000"/>
                </a:solidFill>
              </a:rPr>
              <a:t>paginate($request-&gt;get('per_page’))</a:t>
            </a:r>
          </a:p>
          <a:p>
            <a:pPr>
              <a:lnSpc>
                <a:spcPct val="150000"/>
              </a:lnSpc>
            </a:pPr>
            <a:endParaRPr lang="az-Latn-AZ"/>
          </a:p>
          <a:p>
            <a:pPr>
              <a:lnSpc>
                <a:spcPct val="150000"/>
              </a:lnSpc>
            </a:pPr>
            <a:endParaRPr lang="ru-RU"/>
          </a:p>
        </p:txBody>
      </p:sp>
      <p:pic>
        <p:nvPicPr>
          <p:cNvPr id="3" name="Picture 2">
            <a:extLst>
              <a:ext uri="{FF2B5EF4-FFF2-40B4-BE49-F238E27FC236}">
                <a16:creationId xmlns:a16="http://schemas.microsoft.com/office/drawing/2014/main" id="{6FA4DE5D-A054-1419-D03D-64E6D228C0CD}"/>
              </a:ext>
            </a:extLst>
          </p:cNvPr>
          <p:cNvPicPr>
            <a:picLocks noChangeAspect="1"/>
          </p:cNvPicPr>
          <p:nvPr/>
        </p:nvPicPr>
        <p:blipFill>
          <a:blip r:embed="rId3"/>
          <a:stretch>
            <a:fillRect/>
          </a:stretch>
        </p:blipFill>
        <p:spPr>
          <a:xfrm>
            <a:off x="0" y="2105949"/>
            <a:ext cx="8361680" cy="2646102"/>
          </a:xfrm>
          <a:prstGeom prst="rect">
            <a:avLst/>
          </a:prstGeom>
        </p:spPr>
      </p:pic>
    </p:spTree>
    <p:extLst>
      <p:ext uri="{BB962C8B-B14F-4D97-AF65-F5344CB8AC3E}">
        <p14:creationId xmlns:p14="http://schemas.microsoft.com/office/powerpoint/2010/main" val="329737371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4108817"/>
          </a:xfrm>
          <a:prstGeom prst="rect">
            <a:avLst/>
          </a:prstGeom>
          <a:noFill/>
        </p:spPr>
        <p:txBody>
          <a:bodyPr wrap="square">
            <a:spAutoFit/>
          </a:bodyPr>
          <a:lstStyle/>
          <a:p>
            <a:r>
              <a:rPr lang="az-Latn-AZ"/>
              <a:t>Əgər endpoint bu cür olsa: </a:t>
            </a:r>
            <a:r>
              <a:rPr lang="az-Latn-AZ">
                <a:hlinkClick r:id="rId2"/>
              </a:rPr>
              <a:t>http://laravelapi.test/api/v1/prompt-generations?per_page=50&amp;page=1</a:t>
            </a:r>
            <a:endParaRPr lang="az-Latn-AZ"/>
          </a:p>
          <a:p>
            <a:endParaRPr lang="az-Latn-AZ"/>
          </a:p>
          <a:p>
            <a:r>
              <a:rPr lang="en-US"/>
              <a:t>Bu URL belə oxunu</a:t>
            </a:r>
            <a:r>
              <a:rPr lang="az-Latn-AZ"/>
              <a:t>r:</a:t>
            </a:r>
            <a:endParaRPr lang="ru-RU"/>
          </a:p>
          <a:p>
            <a:pPr marL="742950" lvl="1" indent="-285750">
              <a:lnSpc>
                <a:spcPct val="150000"/>
              </a:lnSpc>
              <a:buFont typeface="Wingdings" panose="05000000000000000000" pitchFamily="2" charset="2"/>
              <a:buChar char="q"/>
            </a:pPr>
            <a:r>
              <a:rPr lang="en-US"/>
              <a:t>per_page=50 → bir səhifədə 50 data qaytar</a:t>
            </a:r>
          </a:p>
          <a:p>
            <a:pPr marL="742950" lvl="1" indent="-285750">
              <a:lnSpc>
                <a:spcPct val="150000"/>
              </a:lnSpc>
              <a:buFont typeface="Wingdings" panose="05000000000000000000" pitchFamily="2" charset="2"/>
              <a:buChar char="q"/>
            </a:pPr>
            <a:r>
              <a:rPr lang="en-US"/>
              <a:t>page=1 → birinci 50-liyi ver</a:t>
            </a:r>
            <a:endParaRPr lang="az-Latn-AZ"/>
          </a:p>
          <a:p>
            <a:endParaRPr lang="en-US"/>
          </a:p>
          <a:p>
            <a:r>
              <a:rPr lang="en-US"/>
              <a:t>Əgər data sayı 120 olsa:</a:t>
            </a:r>
          </a:p>
          <a:p>
            <a:pPr marL="742950" lvl="1" indent="-285750">
              <a:lnSpc>
                <a:spcPct val="150000"/>
              </a:lnSpc>
              <a:buFont typeface="Wingdings" panose="05000000000000000000" pitchFamily="2" charset="2"/>
              <a:buChar char="q"/>
            </a:pPr>
            <a:r>
              <a:rPr lang="en-US"/>
              <a:t>page=1 → 1–50</a:t>
            </a:r>
          </a:p>
          <a:p>
            <a:pPr marL="742950" lvl="1" indent="-285750">
              <a:lnSpc>
                <a:spcPct val="150000"/>
              </a:lnSpc>
              <a:buFont typeface="Wingdings" panose="05000000000000000000" pitchFamily="2" charset="2"/>
              <a:buChar char="q"/>
            </a:pPr>
            <a:r>
              <a:rPr lang="en-US"/>
              <a:t>page=2 → 51–100</a:t>
            </a:r>
          </a:p>
          <a:p>
            <a:pPr marL="742950" lvl="1" indent="-285750">
              <a:lnSpc>
                <a:spcPct val="150000"/>
              </a:lnSpc>
              <a:buFont typeface="Wingdings" panose="05000000000000000000" pitchFamily="2" charset="2"/>
              <a:buChar char="q"/>
            </a:pPr>
            <a:r>
              <a:rPr lang="en-US"/>
              <a:t>page=3 → 101–120</a:t>
            </a:r>
            <a:endParaRPr lang="az-Latn-AZ"/>
          </a:p>
          <a:p>
            <a:endParaRPr lang="en-US"/>
          </a:p>
          <a:p>
            <a:r>
              <a:rPr lang="en-US"/>
              <a:t>Yəni client həm neçə nəticə, həm də hansı səhifə istədiyini açıq şəkildə bildirir.</a:t>
            </a:r>
            <a:endParaRPr lang="ru-RU"/>
          </a:p>
        </p:txBody>
      </p:sp>
    </p:spTree>
    <p:extLst>
      <p:ext uri="{BB962C8B-B14F-4D97-AF65-F5344CB8AC3E}">
        <p14:creationId xmlns:p14="http://schemas.microsoft.com/office/powerpoint/2010/main" val="13860831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000821"/>
          </a:xfrm>
          <a:prstGeom prst="rect">
            <a:avLst/>
          </a:prstGeom>
          <a:noFill/>
        </p:spPr>
        <p:txBody>
          <a:bodyPr wrap="square">
            <a:spAutoFit/>
          </a:bodyPr>
          <a:lstStyle/>
          <a:p>
            <a:r>
              <a:rPr lang="az-Latn-AZ"/>
              <a:t>Əgər endpoint belə olsa: </a:t>
            </a:r>
            <a:r>
              <a:rPr lang="az-Latn-AZ">
                <a:hlinkClick r:id="rId2"/>
              </a:rPr>
              <a:t>http://laravelapi.test/api/v1/prompt-generations?per_page=50&amp;page=1&amp;search=city</a:t>
            </a:r>
            <a:endParaRPr lang="az-Latn-AZ"/>
          </a:p>
          <a:p>
            <a:endParaRPr lang="az-Latn-AZ"/>
          </a:p>
          <a:p>
            <a:r>
              <a:rPr lang="en-US"/>
              <a:t>Mənası (teorik):Bu URL belə oxunu</a:t>
            </a:r>
            <a:r>
              <a:rPr lang="az-Latn-AZ"/>
              <a:t>r:</a:t>
            </a:r>
            <a:endParaRPr lang="en-US"/>
          </a:p>
          <a:p>
            <a:pPr marL="742950" lvl="1" indent="-285750">
              <a:lnSpc>
                <a:spcPct val="150000"/>
              </a:lnSpc>
              <a:buFont typeface="Wingdings" panose="05000000000000000000" pitchFamily="2" charset="2"/>
              <a:buChar char="q"/>
            </a:pPr>
            <a:r>
              <a:rPr lang="en-US"/>
              <a:t>per_page=50 → bir səhifədə 50 nəticə</a:t>
            </a:r>
            <a:r>
              <a:rPr lang="az-Latn-AZ"/>
              <a:t> qaytar</a:t>
            </a:r>
            <a:endParaRPr lang="en-US"/>
          </a:p>
          <a:p>
            <a:pPr marL="742950" lvl="1" indent="-285750">
              <a:lnSpc>
                <a:spcPct val="150000"/>
              </a:lnSpc>
              <a:buFont typeface="Wingdings" panose="05000000000000000000" pitchFamily="2" charset="2"/>
              <a:buChar char="q"/>
            </a:pPr>
            <a:r>
              <a:rPr lang="en-US"/>
              <a:t>page=1 → ilk səhifə</a:t>
            </a:r>
            <a:r>
              <a:rPr lang="az-Latn-AZ"/>
              <a:t> olsun</a:t>
            </a:r>
            <a:endParaRPr lang="en-US"/>
          </a:p>
          <a:p>
            <a:pPr marL="742950" lvl="1" indent="-285750">
              <a:lnSpc>
                <a:spcPct val="150000"/>
              </a:lnSpc>
              <a:buFont typeface="Wingdings" panose="05000000000000000000" pitchFamily="2" charset="2"/>
              <a:buChar char="q"/>
            </a:pPr>
            <a:r>
              <a:rPr lang="en-US"/>
              <a:t>search=city → nəticələri “city” sözünə görə filterlə</a:t>
            </a:r>
            <a:r>
              <a:rPr lang="az-Latn-AZ"/>
              <a:t>.</a:t>
            </a:r>
          </a:p>
          <a:p>
            <a:endParaRPr lang="az-Latn-AZ"/>
          </a:p>
          <a:p>
            <a:r>
              <a:rPr lang="az-Latn-AZ"/>
              <a:t>Ancaq, </a:t>
            </a:r>
            <a:r>
              <a:rPr lang="az-Latn-AZ" b="1">
                <a:solidFill>
                  <a:srgbClr val="0070C0"/>
                </a:solidFill>
              </a:rPr>
              <a:t>search</a:t>
            </a:r>
            <a:r>
              <a:rPr lang="az-Latn-AZ"/>
              <a:t> parametrinə aid heçnə yazmamışıq kodumuzda. Əgər </a:t>
            </a:r>
            <a:r>
              <a:rPr lang="az-Latn-AZ" b="1"/>
              <a:t>search</a:t>
            </a:r>
            <a:r>
              <a:rPr lang="az-Latn-AZ"/>
              <a:t> işləsin istəyirsənsə, bunu açıq şəkildə yazmalısan əks halda sistem yenə də bütün datanı qaytaracaq (ilk 50 datanı).</a:t>
            </a:r>
            <a:endParaRPr lang="ru-RU"/>
          </a:p>
        </p:txBody>
      </p:sp>
      <p:pic>
        <p:nvPicPr>
          <p:cNvPr id="3" name="Picture 2">
            <a:extLst>
              <a:ext uri="{FF2B5EF4-FFF2-40B4-BE49-F238E27FC236}">
                <a16:creationId xmlns:a16="http://schemas.microsoft.com/office/drawing/2014/main" id="{0598F1DA-783D-C358-7BE8-D030994F6DE5}"/>
              </a:ext>
            </a:extLst>
          </p:cNvPr>
          <p:cNvPicPr>
            <a:picLocks noChangeAspect="1"/>
          </p:cNvPicPr>
          <p:nvPr/>
        </p:nvPicPr>
        <p:blipFill>
          <a:blip r:embed="rId3"/>
          <a:stretch>
            <a:fillRect/>
          </a:stretch>
        </p:blipFill>
        <p:spPr>
          <a:xfrm>
            <a:off x="2885440" y="3204083"/>
            <a:ext cx="9306560" cy="3653918"/>
          </a:xfrm>
          <a:prstGeom prst="rect">
            <a:avLst/>
          </a:prstGeom>
        </p:spPr>
      </p:pic>
    </p:spTree>
    <p:extLst>
      <p:ext uri="{BB962C8B-B14F-4D97-AF65-F5344CB8AC3E}">
        <p14:creationId xmlns:p14="http://schemas.microsoft.com/office/powerpoint/2010/main" val="304711249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Nəticə</a:t>
            </a:r>
            <a:endParaRPr lang="ru-RU"/>
          </a:p>
        </p:txBody>
      </p:sp>
      <p:pic>
        <p:nvPicPr>
          <p:cNvPr id="3" name="Picture 2">
            <a:extLst>
              <a:ext uri="{FF2B5EF4-FFF2-40B4-BE49-F238E27FC236}">
                <a16:creationId xmlns:a16="http://schemas.microsoft.com/office/drawing/2014/main" id="{5BBC9B20-0649-49F5-65B1-2B117E6D65C3}"/>
              </a:ext>
            </a:extLst>
          </p:cNvPr>
          <p:cNvPicPr>
            <a:picLocks noChangeAspect="1"/>
          </p:cNvPicPr>
          <p:nvPr/>
        </p:nvPicPr>
        <p:blipFill>
          <a:blip r:embed="rId2"/>
          <a:stretch>
            <a:fillRect/>
          </a:stretch>
        </p:blipFill>
        <p:spPr>
          <a:xfrm>
            <a:off x="2018418" y="29888"/>
            <a:ext cx="10173582" cy="6828112"/>
          </a:xfrm>
          <a:prstGeom prst="rect">
            <a:avLst/>
          </a:prstGeom>
        </p:spPr>
      </p:pic>
    </p:spTree>
    <p:extLst>
      <p:ext uri="{BB962C8B-B14F-4D97-AF65-F5344CB8AC3E}">
        <p14:creationId xmlns:p14="http://schemas.microsoft.com/office/powerpoint/2010/main" val="26653803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Nəticə yoxdur.</a:t>
            </a:r>
            <a:endParaRPr lang="ru-RU"/>
          </a:p>
        </p:txBody>
      </p:sp>
      <p:pic>
        <p:nvPicPr>
          <p:cNvPr id="3" name="Picture 2">
            <a:extLst>
              <a:ext uri="{FF2B5EF4-FFF2-40B4-BE49-F238E27FC236}">
                <a16:creationId xmlns:a16="http://schemas.microsoft.com/office/drawing/2014/main" id="{6A0B10D0-A623-6DA5-6678-E417ACEA656E}"/>
              </a:ext>
            </a:extLst>
          </p:cNvPr>
          <p:cNvPicPr>
            <a:picLocks noChangeAspect="1"/>
          </p:cNvPicPr>
          <p:nvPr/>
        </p:nvPicPr>
        <p:blipFill>
          <a:blip r:embed="rId2"/>
          <a:stretch>
            <a:fillRect/>
          </a:stretch>
        </p:blipFill>
        <p:spPr>
          <a:xfrm>
            <a:off x="1987936" y="0"/>
            <a:ext cx="10204064" cy="6790008"/>
          </a:xfrm>
          <a:prstGeom prst="rect">
            <a:avLst/>
          </a:prstGeom>
        </p:spPr>
      </p:pic>
    </p:spTree>
    <p:extLst>
      <p:ext uri="{BB962C8B-B14F-4D97-AF65-F5344CB8AC3E}">
        <p14:creationId xmlns:p14="http://schemas.microsoft.com/office/powerpoint/2010/main" val="413103092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000821"/>
          </a:xfrm>
          <a:prstGeom prst="rect">
            <a:avLst/>
          </a:prstGeom>
          <a:noFill/>
        </p:spPr>
        <p:txBody>
          <a:bodyPr wrap="square">
            <a:spAutoFit/>
          </a:bodyPr>
          <a:lstStyle/>
          <a:p>
            <a:r>
              <a:rPr lang="az-Latn-AZ"/>
              <a:t>Əgər istəsəz əlavə parametrlərdə yerləşdirə bilərsiz sorğuya: </a:t>
            </a:r>
          </a:p>
          <a:p>
            <a:pPr marL="742950" lvl="1" indent="-285750">
              <a:lnSpc>
                <a:spcPct val="150000"/>
              </a:lnSpc>
              <a:buFont typeface="Arial" panose="020B0604020202020204" pitchFamily="34" charset="0"/>
              <a:buChar char="•"/>
            </a:pPr>
            <a:r>
              <a:rPr lang="az-Latn-AZ">
                <a:hlinkClick r:id="rId2"/>
              </a:rPr>
              <a:t>http://laravelapi.test/api/v1/prompt-generations?per_page=50&amp;page=1&amp;search=city&amp;mime=image/jpeg</a:t>
            </a:r>
            <a:endParaRPr lang="az-Latn-AZ"/>
          </a:p>
          <a:p>
            <a:endParaRPr lang="az-Latn-AZ"/>
          </a:p>
          <a:p>
            <a:r>
              <a:rPr lang="az-Latn-AZ" b="1">
                <a:solidFill>
                  <a:srgbClr val="FF0000"/>
                </a:solidFill>
              </a:rPr>
              <a:t>mime=image/jpeg </a:t>
            </a:r>
            <a:r>
              <a:rPr lang="az-Latn-AZ"/>
              <a:t>nəticələri fayl tipinə görə filtr etmək niyyəti deməkdir. Yəni, yalnız JPEG şəkillərə aid olan record-ları göstər PNG, WEBP və s. olanlar gəlməsin.</a:t>
            </a:r>
          </a:p>
          <a:p>
            <a:endParaRPr lang="az-Latn-AZ"/>
          </a:p>
          <a:p>
            <a:r>
              <a:rPr lang="az-Latn-AZ"/>
              <a:t>Ancaq bizim indiki controller kodumuzda </a:t>
            </a:r>
            <a:r>
              <a:rPr lang="az-Latn-AZ" b="1">
                <a:solidFill>
                  <a:srgbClr val="FF0000"/>
                </a:solidFill>
              </a:rPr>
              <a:t>mime</a:t>
            </a:r>
            <a:r>
              <a:rPr lang="az-Latn-AZ"/>
              <a:t> istifadə olunmur, yəni bu parametr hazırda heç bir təsir göstərmir.</a:t>
            </a:r>
          </a:p>
          <a:p>
            <a:endParaRPr lang="az-Latn-AZ"/>
          </a:p>
          <a:p>
            <a:r>
              <a:rPr lang="az-Latn-AZ"/>
              <a:t>Əgər işləməsini istəsən, belə əlavə edilməlidir (Mən etmədim sadəcə göstərirəm ki istəsəz mümkündür):</a:t>
            </a:r>
          </a:p>
          <a:p>
            <a:endParaRPr lang="az-Latn-AZ"/>
          </a:p>
        </p:txBody>
      </p:sp>
      <p:pic>
        <p:nvPicPr>
          <p:cNvPr id="4" name="Picture 3">
            <a:extLst>
              <a:ext uri="{FF2B5EF4-FFF2-40B4-BE49-F238E27FC236}">
                <a16:creationId xmlns:a16="http://schemas.microsoft.com/office/drawing/2014/main" id="{37B714AC-B06E-66B4-14C6-DF6F075476B4}"/>
              </a:ext>
            </a:extLst>
          </p:cNvPr>
          <p:cNvPicPr>
            <a:picLocks noChangeAspect="1"/>
          </p:cNvPicPr>
          <p:nvPr/>
        </p:nvPicPr>
        <p:blipFill>
          <a:blip r:embed="rId3"/>
          <a:stretch>
            <a:fillRect/>
          </a:stretch>
        </p:blipFill>
        <p:spPr>
          <a:xfrm>
            <a:off x="-1" y="2787614"/>
            <a:ext cx="6086797" cy="1337346"/>
          </a:xfrm>
          <a:prstGeom prst="rect">
            <a:avLst/>
          </a:prstGeom>
        </p:spPr>
      </p:pic>
    </p:spTree>
    <p:extLst>
      <p:ext uri="{BB962C8B-B14F-4D97-AF65-F5344CB8AC3E}">
        <p14:creationId xmlns:p14="http://schemas.microsoft.com/office/powerpoint/2010/main" val="93128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923330"/>
          </a:xfrm>
          <a:prstGeom prst="rect">
            <a:avLst/>
          </a:prstGeom>
          <a:noFill/>
        </p:spPr>
        <p:txBody>
          <a:bodyPr wrap="square">
            <a:spAutoFit/>
          </a:bodyPr>
          <a:lstStyle/>
          <a:p>
            <a:r>
              <a:rPr lang="en-US"/>
              <a:t>Laravel </a:t>
            </a:r>
            <a:r>
              <a:rPr lang="az-Latn-AZ"/>
              <a:t>–dəki ilk sadəc APİ routumuzu yazırıq.</a:t>
            </a:r>
          </a:p>
          <a:p>
            <a:endParaRPr lang="az-Latn-AZ"/>
          </a:p>
          <a:p>
            <a:r>
              <a:rPr lang="az-Latn-AZ"/>
              <a:t>Bu route bizə sadə JSON qaytaracaq.</a:t>
            </a:r>
            <a:endParaRPr lang="ru-RU"/>
          </a:p>
        </p:txBody>
      </p:sp>
      <p:pic>
        <p:nvPicPr>
          <p:cNvPr id="3" name="Picture 2">
            <a:extLst>
              <a:ext uri="{FF2B5EF4-FFF2-40B4-BE49-F238E27FC236}">
                <a16:creationId xmlns:a16="http://schemas.microsoft.com/office/drawing/2014/main" id="{5CAEAC97-04C1-44D8-7E2F-6C23FC34C5E3}"/>
              </a:ext>
            </a:extLst>
          </p:cNvPr>
          <p:cNvPicPr>
            <a:picLocks noChangeAspect="1"/>
          </p:cNvPicPr>
          <p:nvPr/>
        </p:nvPicPr>
        <p:blipFill>
          <a:blip r:embed="rId2"/>
          <a:stretch>
            <a:fillRect/>
          </a:stretch>
        </p:blipFill>
        <p:spPr>
          <a:xfrm>
            <a:off x="5351473" y="0"/>
            <a:ext cx="6840527" cy="5403195"/>
          </a:xfrm>
          <a:prstGeom prst="rect">
            <a:avLst/>
          </a:prstGeom>
        </p:spPr>
      </p:pic>
      <p:pic>
        <p:nvPicPr>
          <p:cNvPr id="6" name="Picture 5">
            <a:extLst>
              <a:ext uri="{FF2B5EF4-FFF2-40B4-BE49-F238E27FC236}">
                <a16:creationId xmlns:a16="http://schemas.microsoft.com/office/drawing/2014/main" id="{4670A96A-13D6-5992-1D4D-457E75F30F12}"/>
              </a:ext>
            </a:extLst>
          </p:cNvPr>
          <p:cNvPicPr>
            <a:picLocks noChangeAspect="1"/>
          </p:cNvPicPr>
          <p:nvPr/>
        </p:nvPicPr>
        <p:blipFill>
          <a:blip r:embed="rId3"/>
          <a:stretch>
            <a:fillRect/>
          </a:stretch>
        </p:blipFill>
        <p:spPr>
          <a:xfrm>
            <a:off x="0" y="988829"/>
            <a:ext cx="3688400" cy="1493649"/>
          </a:xfrm>
          <a:prstGeom prst="rect">
            <a:avLst/>
          </a:prstGeom>
        </p:spPr>
      </p:pic>
    </p:spTree>
    <p:extLst>
      <p:ext uri="{BB962C8B-B14F-4D97-AF65-F5344CB8AC3E}">
        <p14:creationId xmlns:p14="http://schemas.microsoft.com/office/powerpoint/2010/main" val="1595474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Manul olaraq bir</a:t>
            </a:r>
            <a:r>
              <a:rPr lang="az-Latn-AZ"/>
              <a:t> dənə də record əlavə etdim.</a:t>
            </a:r>
            <a:endParaRPr lang="ru-RU"/>
          </a:p>
        </p:txBody>
      </p:sp>
      <p:pic>
        <p:nvPicPr>
          <p:cNvPr id="3" name="Picture 2">
            <a:extLst>
              <a:ext uri="{FF2B5EF4-FFF2-40B4-BE49-F238E27FC236}">
                <a16:creationId xmlns:a16="http://schemas.microsoft.com/office/drawing/2014/main" id="{A31BE8C9-C1B2-B725-C7B4-275D504913CA}"/>
              </a:ext>
            </a:extLst>
          </p:cNvPr>
          <p:cNvPicPr>
            <a:picLocks noChangeAspect="1"/>
          </p:cNvPicPr>
          <p:nvPr/>
        </p:nvPicPr>
        <p:blipFill>
          <a:blip r:embed="rId2"/>
          <a:stretch>
            <a:fillRect/>
          </a:stretch>
        </p:blipFill>
        <p:spPr>
          <a:xfrm>
            <a:off x="0" y="1847026"/>
            <a:ext cx="12192000" cy="3163948"/>
          </a:xfrm>
          <a:prstGeom prst="rect">
            <a:avLst/>
          </a:prstGeom>
        </p:spPr>
      </p:pic>
    </p:spTree>
    <p:extLst>
      <p:ext uri="{BB962C8B-B14F-4D97-AF65-F5344CB8AC3E}">
        <p14:creationId xmlns:p14="http://schemas.microsoft.com/office/powerpoint/2010/main" val="150781055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5730864"/>
          </a:xfrm>
          <a:prstGeom prst="rect">
            <a:avLst/>
          </a:prstGeom>
          <a:noFill/>
        </p:spPr>
        <p:txBody>
          <a:bodyPr wrap="square">
            <a:spAutoFit/>
          </a:bodyPr>
          <a:lstStyle/>
          <a:p>
            <a:r>
              <a:rPr lang="az-Latn-AZ"/>
              <a:t>İndidə endpoint ilə əldə edilən məlumatlar necə sıralanır ona baxaq. Sıralamaq </a:t>
            </a:r>
            <a:r>
              <a:rPr lang="az-Latn-AZ" b="1"/>
              <a:t>SORT</a:t>
            </a:r>
            <a:r>
              <a:rPr lang="az-Latn-AZ"/>
              <a:t> etmək mənasına gəlir.</a:t>
            </a:r>
          </a:p>
          <a:p>
            <a:endParaRPr lang="az-Latn-AZ"/>
          </a:p>
          <a:p>
            <a:r>
              <a:rPr lang="az-Latn-AZ" b="1"/>
              <a:t>Endpoint</a:t>
            </a:r>
            <a:r>
              <a:rPr lang="az-Latn-AZ"/>
              <a:t> içində </a:t>
            </a:r>
            <a:r>
              <a:rPr lang="az-Latn-AZ" b="1">
                <a:solidFill>
                  <a:srgbClr val="FF0000"/>
                </a:solidFill>
              </a:rPr>
              <a:t>sort</a:t>
            </a:r>
            <a:r>
              <a:rPr lang="az-Latn-AZ"/>
              <a:t> parametrəsi ilə fərqli </a:t>
            </a:r>
            <a:r>
              <a:rPr lang="az-Latn-AZ" b="1"/>
              <a:t>dəyərlər</a:t>
            </a:r>
            <a:r>
              <a:rPr lang="az-Latn-AZ"/>
              <a:t> göndərə bilərik. </a:t>
            </a:r>
          </a:p>
          <a:p>
            <a:endParaRPr lang="az-Latn-AZ"/>
          </a:p>
          <a:p>
            <a:pPr>
              <a:lnSpc>
                <a:spcPct val="150000"/>
              </a:lnSpc>
            </a:pPr>
            <a:r>
              <a:rPr lang="az-Latn-AZ"/>
              <a:t>İstəyir </a:t>
            </a:r>
            <a:r>
              <a:rPr lang="az-Latn-AZ" b="1"/>
              <a:t>sort</a:t>
            </a:r>
            <a:r>
              <a:rPr lang="az-Latn-AZ"/>
              <a:t> parametrəsi olsun istəyir başqa parametrə olsun fərqi yoxdur. Bu parametrlərə </a:t>
            </a:r>
            <a:r>
              <a:rPr lang="az-Latn-AZ" b="1"/>
              <a:t>dəyərlər</a:t>
            </a:r>
            <a:r>
              <a:rPr lang="az-Latn-AZ"/>
              <a:t> bəzən istifadəçilər tərəfindən daxil edilir. Bəzən istənilən qədər fərqli dəyər daxil edilə bilər. Bəzən isə müəyyən dəyərlərin daxil edilməsi üçün proqramist kodu yazanda özü təyin edir ki, sadəcə hansı dəyərlər daxil edilə bilər.</a:t>
            </a:r>
          </a:p>
          <a:p>
            <a:pPr>
              <a:lnSpc>
                <a:spcPct val="150000"/>
              </a:lnSpc>
            </a:pPr>
            <a:endParaRPr lang="az-Latn-AZ"/>
          </a:p>
          <a:p>
            <a:pPr>
              <a:lnSpc>
                <a:spcPct val="150000"/>
              </a:lnSpc>
            </a:pPr>
            <a:r>
              <a:rPr lang="az-Latn-AZ"/>
              <a:t>Məsələn, sadəcə bu 4 dəyər daxil edilərək verilənlər bazasından əldə edilən dəyərlər sıralana bilər kimi:</a:t>
            </a:r>
          </a:p>
          <a:p>
            <a:pPr marL="742950" lvl="1" indent="-285750">
              <a:lnSpc>
                <a:spcPct val="150000"/>
              </a:lnSpc>
              <a:buFont typeface="Wingdings" panose="05000000000000000000" pitchFamily="2" charset="2"/>
              <a:buChar char="q"/>
            </a:pPr>
            <a:r>
              <a:rPr lang="az-Latn-AZ"/>
              <a:t>sort=created_at</a:t>
            </a:r>
          </a:p>
          <a:p>
            <a:pPr marL="742950" lvl="1" indent="-285750">
              <a:lnSpc>
                <a:spcPct val="150000"/>
              </a:lnSpc>
              <a:buFont typeface="Wingdings" panose="05000000000000000000" pitchFamily="2" charset="2"/>
              <a:buChar char="q"/>
            </a:pPr>
            <a:r>
              <a:rPr lang="az-Latn-AZ"/>
              <a:t>sort=generated_prompt</a:t>
            </a:r>
          </a:p>
          <a:p>
            <a:pPr marL="742950" lvl="1" indent="-285750">
              <a:lnSpc>
                <a:spcPct val="150000"/>
              </a:lnSpc>
              <a:buFont typeface="Wingdings" panose="05000000000000000000" pitchFamily="2" charset="2"/>
              <a:buChar char="q"/>
            </a:pPr>
            <a:r>
              <a:rPr lang="az-Latn-AZ"/>
              <a:t>sort=original_filename</a:t>
            </a:r>
          </a:p>
          <a:p>
            <a:pPr marL="742950" lvl="1" indent="-285750">
              <a:lnSpc>
                <a:spcPct val="150000"/>
              </a:lnSpc>
              <a:buFont typeface="Wingdings" panose="05000000000000000000" pitchFamily="2" charset="2"/>
              <a:buChar char="q"/>
            </a:pPr>
            <a:r>
              <a:rPr lang="az-Latn-AZ"/>
              <a:t>sort=file_size</a:t>
            </a:r>
            <a:endParaRPr lang="ru-RU"/>
          </a:p>
          <a:p>
            <a:pPr>
              <a:lnSpc>
                <a:spcPct val="150000"/>
              </a:lnSpc>
            </a:pPr>
            <a:endParaRPr lang="az-Latn-AZ"/>
          </a:p>
          <a:p>
            <a:pPr>
              <a:lnSpc>
                <a:spcPct val="150000"/>
              </a:lnSpc>
            </a:pPr>
            <a:r>
              <a:rPr lang="az-Latn-AZ"/>
              <a:t>Növbəti slayd...</a:t>
            </a:r>
            <a:endParaRPr lang="ru-RU"/>
          </a:p>
        </p:txBody>
      </p:sp>
    </p:spTree>
    <p:extLst>
      <p:ext uri="{BB962C8B-B14F-4D97-AF65-F5344CB8AC3E}">
        <p14:creationId xmlns:p14="http://schemas.microsoft.com/office/powerpoint/2010/main" val="423675926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4113012" cy="1298882"/>
          </a:xfrm>
          <a:prstGeom prst="rect">
            <a:avLst/>
          </a:prstGeom>
          <a:noFill/>
        </p:spPr>
        <p:txBody>
          <a:bodyPr wrap="square">
            <a:spAutoFit/>
          </a:bodyPr>
          <a:lstStyle/>
          <a:p>
            <a:pPr>
              <a:lnSpc>
                <a:spcPct val="150000"/>
              </a:lnSpc>
            </a:pPr>
            <a:r>
              <a:rPr lang="az-Latn-AZ"/>
              <a:t>Bunun üçündə SORT üçün əlavə etdiyimiz kod parçaları şəkildəki kimi olacaq.</a:t>
            </a:r>
            <a:endParaRPr lang="ru-RU"/>
          </a:p>
        </p:txBody>
      </p:sp>
      <p:pic>
        <p:nvPicPr>
          <p:cNvPr id="3" name="Picture 2">
            <a:extLst>
              <a:ext uri="{FF2B5EF4-FFF2-40B4-BE49-F238E27FC236}">
                <a16:creationId xmlns:a16="http://schemas.microsoft.com/office/drawing/2014/main" id="{82613B4C-9997-AB02-CFDF-D1E7A9FF805F}"/>
              </a:ext>
            </a:extLst>
          </p:cNvPr>
          <p:cNvPicPr>
            <a:picLocks noChangeAspect="1"/>
          </p:cNvPicPr>
          <p:nvPr/>
        </p:nvPicPr>
        <p:blipFill>
          <a:blip r:embed="rId2"/>
          <a:stretch>
            <a:fillRect/>
          </a:stretch>
        </p:blipFill>
        <p:spPr>
          <a:xfrm>
            <a:off x="4113012" y="0"/>
            <a:ext cx="8078988" cy="6858000"/>
          </a:xfrm>
          <a:prstGeom prst="rect">
            <a:avLst/>
          </a:prstGeom>
        </p:spPr>
      </p:pic>
    </p:spTree>
    <p:extLst>
      <p:ext uri="{BB962C8B-B14F-4D97-AF65-F5344CB8AC3E}">
        <p14:creationId xmlns:p14="http://schemas.microsoft.com/office/powerpoint/2010/main" val="313537588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4278094"/>
          </a:xfrm>
          <a:prstGeom prst="rect">
            <a:avLst/>
          </a:prstGeom>
          <a:noFill/>
        </p:spPr>
        <p:txBody>
          <a:bodyPr wrap="square">
            <a:spAutoFit/>
          </a:bodyPr>
          <a:lstStyle/>
          <a:p>
            <a:endParaRPr lang="az-Latn-AZ" sz="1600"/>
          </a:p>
          <a:p>
            <a:endParaRPr lang="az-Latn-AZ" sz="1600"/>
          </a:p>
          <a:p>
            <a:r>
              <a:rPr lang="en-US" sz="1600"/>
              <a:t>Bu siyahı hansı sütunlara görə sort edə biləcəyimizi müəyyən edir. </a:t>
            </a:r>
            <a:endParaRPr lang="az-Latn-AZ" sz="1600"/>
          </a:p>
          <a:p>
            <a:endParaRPr lang="az-Latn-AZ" sz="1600"/>
          </a:p>
          <a:p>
            <a:endParaRPr lang="az-Latn-AZ" sz="1600"/>
          </a:p>
          <a:p>
            <a:endParaRPr lang="az-Latn-AZ" sz="1600"/>
          </a:p>
          <a:p>
            <a:endParaRPr lang="az-Latn-AZ" sz="1600"/>
          </a:p>
          <a:p>
            <a:endParaRPr lang="az-Latn-AZ" sz="1600"/>
          </a:p>
          <a:p>
            <a:endParaRPr lang="az-Latn-AZ" sz="1600"/>
          </a:p>
          <a:p>
            <a:endParaRPr lang="az-Latn-AZ" sz="1600"/>
          </a:p>
          <a:p>
            <a:endParaRPr lang="az-Latn-AZ" sz="1600"/>
          </a:p>
          <a:p>
            <a:r>
              <a:rPr lang="az-Latn-AZ" sz="1600"/>
              <a:t>Ə</a:t>
            </a:r>
            <a:r>
              <a:rPr lang="en-US" sz="1600"/>
              <a:t>gər istifadəçi heç bir sort göndərməyibsə default olaraq istifadə edilməsi üçün  2 variable yaradılır və 2 default dəyər təyin edilir.</a:t>
            </a:r>
            <a:endParaRPr lang="az-Latn-AZ" sz="1600"/>
          </a:p>
          <a:p>
            <a:pPr marL="742950" lvl="1" indent="-285750">
              <a:lnSpc>
                <a:spcPct val="150000"/>
              </a:lnSpc>
              <a:buFont typeface="Wingdings" panose="05000000000000000000" pitchFamily="2" charset="2"/>
              <a:buChar char="q"/>
            </a:pPr>
            <a:r>
              <a:rPr lang="az-Latn-AZ" sz="1600"/>
              <a:t>1ci dəyər dataların yaranma tarixinə görə sıralanmasını</a:t>
            </a:r>
          </a:p>
          <a:p>
            <a:pPr marL="742950" lvl="1" indent="-285750">
              <a:lnSpc>
                <a:spcPct val="150000"/>
              </a:lnSpc>
              <a:buFont typeface="Wingdings" panose="05000000000000000000" pitchFamily="2" charset="2"/>
              <a:buChar char="q"/>
            </a:pPr>
            <a:r>
              <a:rPr lang="az-Latn-AZ" sz="1600"/>
              <a:t>2ci dəyər isə yaranma tarixinin sıralanma istiqamətini bildirir. Burada ən son əlavə edilənlər ilk gəlsin demiş olacağıq.</a:t>
            </a:r>
          </a:p>
          <a:p>
            <a:endParaRPr lang="az-Latn-AZ" sz="1600"/>
          </a:p>
          <a:p>
            <a:endParaRPr lang="ru-RU" sz="1600"/>
          </a:p>
        </p:txBody>
      </p:sp>
      <p:pic>
        <p:nvPicPr>
          <p:cNvPr id="3" name="Picture 2">
            <a:extLst>
              <a:ext uri="{FF2B5EF4-FFF2-40B4-BE49-F238E27FC236}">
                <a16:creationId xmlns:a16="http://schemas.microsoft.com/office/drawing/2014/main" id="{6116D5F3-6A11-D3EA-CEBE-B41F021DAF88}"/>
              </a:ext>
            </a:extLst>
          </p:cNvPr>
          <p:cNvPicPr>
            <a:picLocks noChangeAspect="1"/>
          </p:cNvPicPr>
          <p:nvPr/>
        </p:nvPicPr>
        <p:blipFill>
          <a:blip r:embed="rId2"/>
          <a:stretch>
            <a:fillRect/>
          </a:stretch>
        </p:blipFill>
        <p:spPr>
          <a:xfrm>
            <a:off x="0" y="-46415"/>
            <a:ext cx="8138160" cy="429768"/>
          </a:xfrm>
          <a:prstGeom prst="rect">
            <a:avLst/>
          </a:prstGeom>
        </p:spPr>
      </p:pic>
      <p:pic>
        <p:nvPicPr>
          <p:cNvPr id="6" name="Picture 5">
            <a:extLst>
              <a:ext uri="{FF2B5EF4-FFF2-40B4-BE49-F238E27FC236}">
                <a16:creationId xmlns:a16="http://schemas.microsoft.com/office/drawing/2014/main" id="{81F03AC7-DE1C-BA7F-F726-10D46CA8E445}"/>
              </a:ext>
            </a:extLst>
          </p:cNvPr>
          <p:cNvPicPr>
            <a:picLocks noChangeAspect="1"/>
          </p:cNvPicPr>
          <p:nvPr/>
        </p:nvPicPr>
        <p:blipFill>
          <a:blip r:embed="rId3"/>
          <a:stretch>
            <a:fillRect/>
          </a:stretch>
        </p:blipFill>
        <p:spPr>
          <a:xfrm>
            <a:off x="0" y="2041783"/>
            <a:ext cx="2003803" cy="579497"/>
          </a:xfrm>
          <a:prstGeom prst="rect">
            <a:avLst/>
          </a:prstGeom>
        </p:spPr>
      </p:pic>
    </p:spTree>
    <p:extLst>
      <p:ext uri="{BB962C8B-B14F-4D97-AF65-F5344CB8AC3E}">
        <p14:creationId xmlns:p14="http://schemas.microsoft.com/office/powerpoint/2010/main" val="239869073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555641"/>
          </a:xfrm>
          <a:prstGeom prst="rect">
            <a:avLst/>
          </a:prstGeom>
          <a:noFill/>
        </p:spPr>
        <p:txBody>
          <a:bodyPr wrap="square">
            <a:spAutoFit/>
          </a:bodyPr>
          <a:lstStyle/>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pPr>
              <a:lnSpc>
                <a:spcPct val="150000"/>
              </a:lnSpc>
            </a:pPr>
            <a:endParaRPr lang="az-Latn-AZ" sz="1400"/>
          </a:p>
          <a:p>
            <a:pPr marL="285750" indent="-285750">
              <a:lnSpc>
                <a:spcPct val="150000"/>
              </a:lnSpc>
              <a:buFont typeface="Wingdings" panose="05000000000000000000" pitchFamily="2" charset="2"/>
              <a:buChar char="q"/>
            </a:pPr>
            <a:r>
              <a:rPr lang="az-Latn-AZ" sz="1400"/>
              <a:t>Burada </a:t>
            </a:r>
            <a:r>
              <a:rPr lang="az-Latn-AZ" sz="1400" b="1"/>
              <a:t>İF</a:t>
            </a:r>
            <a:r>
              <a:rPr lang="az-Latn-AZ" sz="1400"/>
              <a:t> ilə şərt qoşaraq demiş ki, əgər </a:t>
            </a:r>
            <a:r>
              <a:rPr lang="az-Latn-AZ" sz="1400" b="1"/>
              <a:t>url</a:t>
            </a:r>
            <a:r>
              <a:rPr lang="az-Latn-AZ" sz="1400"/>
              <a:t> içində </a:t>
            </a:r>
            <a:r>
              <a:rPr lang="az-Latn-AZ" sz="1400" b="1"/>
              <a:t>sort</a:t>
            </a:r>
            <a:r>
              <a:rPr lang="az-Latn-AZ" sz="1400"/>
              <a:t> varsa və içi boş deyilsə işlə.Əgər istifadəçi sort parametrini göndəribsə onun dəyərini variable içinə yerləşdiririk: </a:t>
            </a:r>
            <a:r>
              <a:rPr lang="az-Latn-AZ" sz="1400" b="1">
                <a:solidFill>
                  <a:srgbClr val="FF0000"/>
                </a:solidFill>
              </a:rPr>
              <a:t>$sort = $request-&gt;sort;</a:t>
            </a:r>
          </a:p>
          <a:p>
            <a:pPr marL="742950" lvl="1" indent="-285750">
              <a:lnSpc>
                <a:spcPct val="150000"/>
              </a:lnSpc>
              <a:buFont typeface="Arial" panose="020B0604020202020204" pitchFamily="34" charset="0"/>
              <a:buChar char="•"/>
            </a:pPr>
            <a:endParaRPr lang="az-Latn-AZ" sz="1400"/>
          </a:p>
          <a:p>
            <a:pPr marL="742950" lvl="1" indent="-285750">
              <a:lnSpc>
                <a:spcPct val="150000"/>
              </a:lnSpc>
              <a:buFont typeface="Arial" panose="020B0604020202020204" pitchFamily="34" charset="0"/>
              <a:buChar char="•"/>
            </a:pPr>
            <a:r>
              <a:rPr lang="az-Latn-AZ" sz="1400"/>
              <a:t>Sonra yenə şərt qoşaraq dəyərin qarşısında mənfi simvolu varmı yoxlayırıq: </a:t>
            </a:r>
            <a:r>
              <a:rPr lang="en-US" sz="1400" b="1">
                <a:solidFill>
                  <a:srgbClr val="FF0000"/>
                </a:solidFill>
              </a:rPr>
              <a:t>if (str_starts_with($sort, '-’))</a:t>
            </a:r>
            <a:endParaRPr lang="az-Latn-AZ" sz="1400" b="1">
              <a:solidFill>
                <a:srgbClr val="FF0000"/>
              </a:solidFill>
            </a:endParaRPr>
          </a:p>
          <a:p>
            <a:pPr marL="742950" lvl="1" indent="-285750">
              <a:lnSpc>
                <a:spcPct val="150000"/>
              </a:lnSpc>
              <a:buFont typeface="Arial" panose="020B0604020202020204" pitchFamily="34" charset="0"/>
              <a:buChar char="•"/>
            </a:pPr>
            <a:r>
              <a:rPr lang="az-Latn-AZ" sz="1400"/>
              <a:t>Əgər varsa blokda olan </a:t>
            </a:r>
            <a:r>
              <a:rPr lang="az-Latn-AZ" sz="1400" b="1">
                <a:solidFill>
                  <a:srgbClr val="FF0000"/>
                </a:solidFill>
              </a:rPr>
              <a:t>substr() </a:t>
            </a:r>
            <a:r>
              <a:rPr lang="az-Latn-AZ" sz="1400"/>
              <a:t>metodu həmin mənfi simvolunu silir və təmiz dəyəri dəyişkənə mənimsədir: </a:t>
            </a:r>
            <a:r>
              <a:rPr lang="az-Latn-AZ" sz="1400" b="1">
                <a:solidFill>
                  <a:srgbClr val="FF0000"/>
                </a:solidFill>
              </a:rPr>
              <a:t>$sortField = substr($sort, 1);</a:t>
            </a:r>
          </a:p>
          <a:p>
            <a:pPr marL="742950" lvl="1" indent="-285750">
              <a:lnSpc>
                <a:spcPct val="150000"/>
              </a:lnSpc>
              <a:buFont typeface="Arial" panose="020B0604020202020204" pitchFamily="34" charset="0"/>
              <a:buChar char="•"/>
            </a:pPr>
            <a:r>
              <a:rPr lang="az-Latn-AZ" sz="1400"/>
              <a:t>Və </a:t>
            </a:r>
            <a:r>
              <a:rPr lang="az-Latn-AZ" sz="1400" b="1"/>
              <a:t>$sortDirection </a:t>
            </a:r>
            <a:r>
              <a:rPr lang="az-Latn-AZ" sz="1400"/>
              <a:t>dəyişkəninə </a:t>
            </a:r>
            <a:r>
              <a:rPr lang="az-Latn-AZ" sz="1400" b="1">
                <a:solidFill>
                  <a:srgbClr val="0070C0"/>
                </a:solidFill>
              </a:rPr>
              <a:t>desc</a:t>
            </a:r>
            <a:r>
              <a:rPr lang="az-Latn-AZ" sz="1400"/>
              <a:t> dəyəri mənimsədilir.</a:t>
            </a:r>
          </a:p>
          <a:p>
            <a:endParaRPr lang="az-Latn-AZ" sz="1400"/>
          </a:p>
          <a:p>
            <a:pPr marL="285750" indent="-285750">
              <a:buFont typeface="Wingdings" panose="05000000000000000000" pitchFamily="2" charset="2"/>
              <a:buChar char="q"/>
            </a:pPr>
            <a:r>
              <a:rPr lang="az-Latn-AZ" sz="1400"/>
              <a:t>Əks halda </a:t>
            </a:r>
            <a:r>
              <a:rPr lang="az-Latn-AZ" sz="1400" b="1"/>
              <a:t>ELSE</a:t>
            </a:r>
            <a:r>
              <a:rPr lang="az-Latn-AZ" sz="1400"/>
              <a:t> işləyəcək:</a:t>
            </a:r>
          </a:p>
          <a:p>
            <a:pPr marL="742950" lvl="1" indent="-285750">
              <a:lnSpc>
                <a:spcPct val="150000"/>
              </a:lnSpc>
              <a:buFont typeface="Arial" panose="020B0604020202020204" pitchFamily="34" charset="0"/>
              <a:buChar char="•"/>
            </a:pPr>
            <a:r>
              <a:rPr lang="az-Latn-AZ" sz="1400"/>
              <a:t>Və </a:t>
            </a:r>
            <a:r>
              <a:rPr lang="az-Latn-AZ" sz="1400" b="1"/>
              <a:t>$sortDirection </a:t>
            </a:r>
            <a:r>
              <a:rPr lang="az-Latn-AZ" sz="1400"/>
              <a:t>dəyişkəninə </a:t>
            </a:r>
            <a:r>
              <a:rPr lang="az-Latn-AZ" sz="1400" b="1">
                <a:solidFill>
                  <a:srgbClr val="0070C0"/>
                </a:solidFill>
              </a:rPr>
              <a:t>asc</a:t>
            </a:r>
            <a:r>
              <a:rPr lang="az-Latn-AZ" sz="1400"/>
              <a:t> dəyəri mənimsədilir.</a:t>
            </a:r>
          </a:p>
          <a:p>
            <a:endParaRPr lang="az-Latn-AZ" sz="1400"/>
          </a:p>
          <a:p>
            <a:endParaRPr lang="az-Latn-AZ" sz="1400"/>
          </a:p>
          <a:p>
            <a:r>
              <a:rPr lang="en-US" sz="1400" b="1">
                <a:highlight>
                  <a:srgbClr val="00FF00"/>
                </a:highlight>
              </a:rPr>
              <a:t>NOT</a:t>
            </a:r>
            <a:r>
              <a:rPr lang="en-US" sz="1400"/>
              <a:t>: </a:t>
            </a:r>
            <a:r>
              <a:rPr lang="en-US" sz="1400" b="1"/>
              <a:t>$sortField </a:t>
            </a:r>
            <a:r>
              <a:rPr lang="az-Latn-AZ" sz="1400"/>
              <a:t>dəyişkənində hər zaman bu 4 dəyərdən biri olacaq: </a:t>
            </a:r>
            <a:r>
              <a:rPr lang="en-US" sz="1400" b="1"/>
              <a:t>'created_at’,</a:t>
            </a:r>
            <a:r>
              <a:rPr lang="az-Latn-AZ" sz="1400" b="1"/>
              <a:t>      </a:t>
            </a:r>
            <a:r>
              <a:rPr lang="en-US" sz="1400" b="1"/>
              <a:t> 'generated_prompt’, </a:t>
            </a:r>
            <a:r>
              <a:rPr lang="az-Latn-AZ" sz="1400" b="1"/>
              <a:t>      </a:t>
            </a:r>
            <a:r>
              <a:rPr lang="en-US" sz="1400" b="1"/>
              <a:t>'original_filename’, </a:t>
            </a:r>
            <a:r>
              <a:rPr lang="az-Latn-AZ" sz="1400" b="1"/>
              <a:t>      </a:t>
            </a:r>
            <a:r>
              <a:rPr lang="en-US" sz="1400" b="1"/>
              <a:t>'file_size’</a:t>
            </a:r>
            <a:endParaRPr lang="az-Latn-AZ" sz="1400" b="1"/>
          </a:p>
          <a:p>
            <a:r>
              <a:rPr lang="az-Latn-AZ" sz="1400"/>
              <a:t>Əsas olan burada </a:t>
            </a:r>
            <a:r>
              <a:rPr lang="az-Latn-AZ" sz="1400" b="1"/>
              <a:t>$sortDirection </a:t>
            </a:r>
            <a:r>
              <a:rPr lang="az-Latn-AZ" sz="1400"/>
              <a:t>dəyişkəninin dəyəridir.</a:t>
            </a:r>
          </a:p>
          <a:p>
            <a:endParaRPr lang="az-Latn-AZ" sz="1400"/>
          </a:p>
          <a:p>
            <a:r>
              <a:rPr lang="az-Latn-AZ" sz="1400"/>
              <a:t>Çünki </a:t>
            </a:r>
            <a:r>
              <a:rPr lang="az-Latn-AZ" sz="1400" b="1">
                <a:solidFill>
                  <a:srgbClr val="FF0000"/>
                </a:solidFill>
              </a:rPr>
              <a:t>orderBy() </a:t>
            </a:r>
            <a:r>
              <a:rPr lang="az-Latn-AZ" sz="1400"/>
              <a:t>funksiyası ilə bizə gələn dəyər əsasında sıralama edəcəyik. Məsələn: </a:t>
            </a:r>
            <a:r>
              <a:rPr lang="az-Latn-AZ" sz="1400" b="1">
                <a:solidFill>
                  <a:srgbClr val="7030A0"/>
                </a:solidFill>
              </a:rPr>
              <a:t>$query  </a:t>
            </a:r>
            <a:r>
              <a:rPr lang="az-Latn-AZ" sz="1400" b="1">
                <a:solidFill>
                  <a:schemeClr val="tx1">
                    <a:lumMod val="95000"/>
                    <a:lumOff val="5000"/>
                  </a:schemeClr>
                </a:solidFill>
              </a:rPr>
              <a:t>-&gt;</a:t>
            </a:r>
            <a:r>
              <a:rPr lang="az-Latn-AZ" sz="1400" b="1">
                <a:solidFill>
                  <a:srgbClr val="FF0000"/>
                </a:solidFill>
              </a:rPr>
              <a:t>  orderBy (   </a:t>
            </a:r>
            <a:r>
              <a:rPr lang="az-Latn-AZ" sz="1400" b="1">
                <a:solidFill>
                  <a:srgbClr val="0070C0"/>
                </a:solidFill>
              </a:rPr>
              <a:t>file_size</a:t>
            </a:r>
            <a:r>
              <a:rPr lang="az-Latn-AZ" sz="1400" b="1">
                <a:solidFill>
                  <a:schemeClr val="tx1">
                    <a:lumMod val="95000"/>
                    <a:lumOff val="5000"/>
                  </a:schemeClr>
                </a:solidFill>
              </a:rPr>
              <a:t>,</a:t>
            </a:r>
            <a:r>
              <a:rPr lang="az-Latn-AZ" sz="1400" b="1">
                <a:solidFill>
                  <a:srgbClr val="FF0000"/>
                </a:solidFill>
              </a:rPr>
              <a:t>   </a:t>
            </a:r>
            <a:r>
              <a:rPr lang="az-Latn-AZ" sz="1400" b="1">
                <a:solidFill>
                  <a:srgbClr val="00B050"/>
                </a:solidFill>
              </a:rPr>
              <a:t>asc</a:t>
            </a:r>
            <a:r>
              <a:rPr lang="az-Latn-AZ" sz="1400" b="1">
                <a:solidFill>
                  <a:srgbClr val="FF0000"/>
                </a:solidFill>
              </a:rPr>
              <a:t>   );</a:t>
            </a:r>
          </a:p>
          <a:p>
            <a:endParaRPr lang="az-Latn-AZ" sz="1400"/>
          </a:p>
        </p:txBody>
      </p:sp>
      <p:pic>
        <p:nvPicPr>
          <p:cNvPr id="3" name="Picture 2">
            <a:extLst>
              <a:ext uri="{FF2B5EF4-FFF2-40B4-BE49-F238E27FC236}">
                <a16:creationId xmlns:a16="http://schemas.microsoft.com/office/drawing/2014/main" id="{1A58E5B8-31F5-4B9F-7F90-FCA6E9FCE511}"/>
              </a:ext>
            </a:extLst>
          </p:cNvPr>
          <p:cNvPicPr>
            <a:picLocks noChangeAspect="1"/>
          </p:cNvPicPr>
          <p:nvPr/>
        </p:nvPicPr>
        <p:blipFill>
          <a:blip r:embed="rId2"/>
          <a:stretch>
            <a:fillRect/>
          </a:stretch>
        </p:blipFill>
        <p:spPr>
          <a:xfrm>
            <a:off x="0" y="0"/>
            <a:ext cx="5571348" cy="2306320"/>
          </a:xfrm>
          <a:prstGeom prst="rect">
            <a:avLst/>
          </a:prstGeom>
        </p:spPr>
      </p:pic>
    </p:spTree>
    <p:extLst>
      <p:ext uri="{BB962C8B-B14F-4D97-AF65-F5344CB8AC3E}">
        <p14:creationId xmlns:p14="http://schemas.microsoft.com/office/powerpoint/2010/main" val="370378130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5632311"/>
          </a:xfrm>
          <a:prstGeom prst="rect">
            <a:avLst/>
          </a:prstGeom>
          <a:noFill/>
        </p:spPr>
        <p:txBody>
          <a:bodyPr wrap="square">
            <a:spAutoFit/>
          </a:bodyPr>
          <a:lstStyle/>
          <a:p>
            <a:r>
              <a:rPr lang="en-US"/>
              <a:t>Əgər birdən istifadəçi yanlış dəyər daxil edərsə onda default olaraq </a:t>
            </a:r>
            <a:r>
              <a:rPr lang="en-US" b="1"/>
              <a:t>'created_at</a:t>
            </a:r>
            <a:r>
              <a:rPr lang="en-US"/>
              <a:t>' və </a:t>
            </a:r>
            <a:r>
              <a:rPr lang="en-US" b="1"/>
              <a:t>'desc</a:t>
            </a:r>
            <a:r>
              <a:rPr lang="en-US"/>
              <a:t>' istifadə edilməsi üçün bir daha şərt qoşuruq.</a:t>
            </a:r>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r>
              <a:rPr lang="az-Latn-AZ"/>
              <a:t>Son nəticədə isə query belə işləyir:</a:t>
            </a:r>
          </a:p>
          <a:p>
            <a:endParaRPr lang="az-Latn-AZ"/>
          </a:p>
          <a:p>
            <a:endParaRPr lang="az-Latn-AZ"/>
          </a:p>
          <a:p>
            <a:endParaRPr lang="az-Latn-AZ"/>
          </a:p>
          <a:p>
            <a:r>
              <a:rPr lang="en-US"/>
              <a:t>Bu</a:t>
            </a:r>
            <a:r>
              <a:rPr lang="az-Latn-AZ"/>
              <a:t> funksiya</a:t>
            </a:r>
            <a:r>
              <a:rPr lang="en-US"/>
              <a:t>, verilənlər bazasında istədiyin sahəyə görə sırala əmri verir.</a:t>
            </a:r>
            <a:endParaRPr lang="ru-RU"/>
          </a:p>
        </p:txBody>
      </p:sp>
      <p:pic>
        <p:nvPicPr>
          <p:cNvPr id="3" name="Picture 2">
            <a:extLst>
              <a:ext uri="{FF2B5EF4-FFF2-40B4-BE49-F238E27FC236}">
                <a16:creationId xmlns:a16="http://schemas.microsoft.com/office/drawing/2014/main" id="{255BE857-D94B-C157-7021-59FE9E74B6E9}"/>
              </a:ext>
            </a:extLst>
          </p:cNvPr>
          <p:cNvPicPr>
            <a:picLocks noChangeAspect="1"/>
          </p:cNvPicPr>
          <p:nvPr/>
        </p:nvPicPr>
        <p:blipFill>
          <a:blip r:embed="rId2"/>
          <a:stretch>
            <a:fillRect/>
          </a:stretch>
        </p:blipFill>
        <p:spPr>
          <a:xfrm>
            <a:off x="0" y="791163"/>
            <a:ext cx="3856054" cy="1089754"/>
          </a:xfrm>
          <a:prstGeom prst="rect">
            <a:avLst/>
          </a:prstGeom>
        </p:spPr>
      </p:pic>
      <p:pic>
        <p:nvPicPr>
          <p:cNvPr id="6" name="Picture 5">
            <a:extLst>
              <a:ext uri="{FF2B5EF4-FFF2-40B4-BE49-F238E27FC236}">
                <a16:creationId xmlns:a16="http://schemas.microsoft.com/office/drawing/2014/main" id="{34DC0E4A-C348-ADD0-29FC-B6E54FC1B498}"/>
              </a:ext>
            </a:extLst>
          </p:cNvPr>
          <p:cNvPicPr>
            <a:picLocks noChangeAspect="1"/>
          </p:cNvPicPr>
          <p:nvPr/>
        </p:nvPicPr>
        <p:blipFill>
          <a:blip r:embed="rId3"/>
          <a:stretch>
            <a:fillRect/>
          </a:stretch>
        </p:blipFill>
        <p:spPr>
          <a:xfrm>
            <a:off x="0" y="4497054"/>
            <a:ext cx="6393778" cy="633745"/>
          </a:xfrm>
          <a:prstGeom prst="rect">
            <a:avLst/>
          </a:prstGeom>
        </p:spPr>
      </p:pic>
    </p:spTree>
    <p:extLst>
      <p:ext uri="{BB962C8B-B14F-4D97-AF65-F5344CB8AC3E}">
        <p14:creationId xmlns:p14="http://schemas.microsoft.com/office/powerpoint/2010/main" val="247566867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8BD05F8F-6828-A30D-B6A8-369533A23483}"/>
              </a:ext>
            </a:extLst>
          </p:cNvPr>
          <p:cNvPicPr>
            <a:picLocks noChangeAspect="1"/>
          </p:cNvPicPr>
          <p:nvPr/>
        </p:nvPicPr>
        <p:blipFill>
          <a:blip r:embed="rId2"/>
          <a:stretch>
            <a:fillRect/>
          </a:stretch>
        </p:blipFill>
        <p:spPr>
          <a:xfrm>
            <a:off x="2313063" y="0"/>
            <a:ext cx="7565873" cy="6858000"/>
          </a:xfrm>
          <a:prstGeom prst="rect">
            <a:avLst/>
          </a:prstGeom>
        </p:spPr>
      </p:pic>
    </p:spTree>
    <p:extLst>
      <p:ext uri="{BB962C8B-B14F-4D97-AF65-F5344CB8AC3E}">
        <p14:creationId xmlns:p14="http://schemas.microsoft.com/office/powerpoint/2010/main" val="257114543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8E7128D8-DCF8-66AD-28E7-169AE7458A21}"/>
              </a:ext>
            </a:extLst>
          </p:cNvPr>
          <p:cNvPicPr>
            <a:picLocks noChangeAspect="1"/>
          </p:cNvPicPr>
          <p:nvPr/>
        </p:nvPicPr>
        <p:blipFill>
          <a:blip r:embed="rId2"/>
          <a:stretch>
            <a:fillRect/>
          </a:stretch>
        </p:blipFill>
        <p:spPr>
          <a:xfrm>
            <a:off x="2327583" y="45427"/>
            <a:ext cx="7536833" cy="6767146"/>
          </a:xfrm>
          <a:prstGeom prst="rect">
            <a:avLst/>
          </a:prstGeom>
        </p:spPr>
      </p:pic>
    </p:spTree>
    <p:extLst>
      <p:ext uri="{BB962C8B-B14F-4D97-AF65-F5344CB8AC3E}">
        <p14:creationId xmlns:p14="http://schemas.microsoft.com/office/powerpoint/2010/main" val="400164806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LARAVEL APİ –ni burada sonlandırırıq və keçirik yeni VUE proyektimizi yaratmağa.</a:t>
            </a:r>
            <a:endParaRPr lang="ru-RU"/>
          </a:p>
        </p:txBody>
      </p:sp>
    </p:spTree>
    <p:extLst>
      <p:ext uri="{BB962C8B-B14F-4D97-AF65-F5344CB8AC3E}">
        <p14:creationId xmlns:p14="http://schemas.microsoft.com/office/powerpoint/2010/main" val="79597585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spTree>
    <p:extLst>
      <p:ext uri="{BB962C8B-B14F-4D97-AF65-F5344CB8AC3E}">
        <p14:creationId xmlns:p14="http://schemas.microsoft.com/office/powerpoint/2010/main" val="5406408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139321"/>
          </a:xfrm>
          <a:prstGeom prst="rect">
            <a:avLst/>
          </a:prstGeom>
          <a:noFill/>
        </p:spPr>
        <p:txBody>
          <a:bodyPr wrap="square">
            <a:spAutoFit/>
          </a:bodyPr>
          <a:lstStyle/>
          <a:p>
            <a:r>
              <a:rPr lang="en-US"/>
              <a:t>Bu əmr Laravel tətbiqinin daxilində </a:t>
            </a:r>
            <a:r>
              <a:rPr lang="en-US" b="1"/>
              <a:t>interaktiv PHP konsolu açır</a:t>
            </a:r>
            <a:r>
              <a:rPr lang="en-US"/>
              <a:t> və model, database, helper və digər Laravel funksiyalarını </a:t>
            </a:r>
            <a:r>
              <a:rPr lang="en-US" b="1"/>
              <a:t>birbaşa test etmək</a:t>
            </a:r>
            <a:r>
              <a:rPr lang="en-US"/>
              <a:t> üçün istifadə olunur.</a:t>
            </a:r>
          </a:p>
          <a:p>
            <a:endParaRPr lang="en-US"/>
          </a:p>
          <a:p>
            <a:endParaRPr lang="en-US"/>
          </a:p>
          <a:p>
            <a:endParaRPr lang="en-US"/>
          </a:p>
          <a:p>
            <a:endParaRPr lang="en-US"/>
          </a:p>
          <a:p>
            <a:endParaRPr lang="en-US"/>
          </a:p>
          <a:p>
            <a:endParaRPr lang="en-US"/>
          </a:p>
          <a:p>
            <a:endParaRPr lang="en-US"/>
          </a:p>
          <a:p>
            <a:endParaRPr lang="en-US"/>
          </a:p>
          <a:p>
            <a:r>
              <a:rPr lang="en-US"/>
              <a:t>Burada </a:t>
            </a:r>
            <a:r>
              <a:rPr lang="az-Latn-AZ"/>
              <a:t>istənilən php vs Laravel əmrlərini yaza bilərsiz.</a:t>
            </a:r>
            <a:endParaRPr lang="ru-RU"/>
          </a:p>
        </p:txBody>
      </p:sp>
      <p:pic>
        <p:nvPicPr>
          <p:cNvPr id="3" name="Picture 2">
            <a:extLst>
              <a:ext uri="{FF2B5EF4-FFF2-40B4-BE49-F238E27FC236}">
                <a16:creationId xmlns:a16="http://schemas.microsoft.com/office/drawing/2014/main" id="{F6F9DBBB-C110-FC13-A273-9EBCB5CABA7A}"/>
              </a:ext>
            </a:extLst>
          </p:cNvPr>
          <p:cNvPicPr>
            <a:picLocks noChangeAspect="1"/>
          </p:cNvPicPr>
          <p:nvPr/>
        </p:nvPicPr>
        <p:blipFill>
          <a:blip r:embed="rId2"/>
          <a:stretch>
            <a:fillRect/>
          </a:stretch>
        </p:blipFill>
        <p:spPr>
          <a:xfrm>
            <a:off x="0" y="769550"/>
            <a:ext cx="6721422" cy="1600339"/>
          </a:xfrm>
          <a:prstGeom prst="rect">
            <a:avLst/>
          </a:prstGeom>
        </p:spPr>
      </p:pic>
      <p:pic>
        <p:nvPicPr>
          <p:cNvPr id="6" name="Picture 5">
            <a:extLst>
              <a:ext uri="{FF2B5EF4-FFF2-40B4-BE49-F238E27FC236}">
                <a16:creationId xmlns:a16="http://schemas.microsoft.com/office/drawing/2014/main" id="{26D4048B-9EB5-6370-408D-86FD5B738F58}"/>
              </a:ext>
            </a:extLst>
          </p:cNvPr>
          <p:cNvPicPr>
            <a:picLocks noChangeAspect="1"/>
          </p:cNvPicPr>
          <p:nvPr/>
        </p:nvPicPr>
        <p:blipFill>
          <a:blip r:embed="rId3"/>
          <a:stretch>
            <a:fillRect/>
          </a:stretch>
        </p:blipFill>
        <p:spPr>
          <a:xfrm>
            <a:off x="0" y="3139321"/>
            <a:ext cx="6066046" cy="1943268"/>
          </a:xfrm>
          <a:prstGeom prst="rect">
            <a:avLst/>
          </a:prstGeom>
        </p:spPr>
      </p:pic>
    </p:spTree>
    <p:extLst>
      <p:ext uri="{BB962C8B-B14F-4D97-AF65-F5344CB8AC3E}">
        <p14:creationId xmlns:p14="http://schemas.microsoft.com/office/powerpoint/2010/main" val="362247383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Vue proyekt install edirik.</a:t>
            </a:r>
            <a:endParaRPr lang="ru-RU"/>
          </a:p>
        </p:txBody>
      </p:sp>
      <p:pic>
        <p:nvPicPr>
          <p:cNvPr id="3" name="Picture 2">
            <a:extLst>
              <a:ext uri="{FF2B5EF4-FFF2-40B4-BE49-F238E27FC236}">
                <a16:creationId xmlns:a16="http://schemas.microsoft.com/office/drawing/2014/main" id="{9754B0D1-985D-DC2A-973B-361DB20CDF89}"/>
              </a:ext>
            </a:extLst>
          </p:cNvPr>
          <p:cNvPicPr>
            <a:picLocks noChangeAspect="1"/>
          </p:cNvPicPr>
          <p:nvPr/>
        </p:nvPicPr>
        <p:blipFill>
          <a:blip r:embed="rId2"/>
          <a:stretch>
            <a:fillRect/>
          </a:stretch>
        </p:blipFill>
        <p:spPr>
          <a:xfrm>
            <a:off x="6592747" y="0"/>
            <a:ext cx="5599253" cy="6858000"/>
          </a:xfrm>
          <a:prstGeom prst="rect">
            <a:avLst/>
          </a:prstGeom>
        </p:spPr>
      </p:pic>
    </p:spTree>
    <p:extLst>
      <p:ext uri="{BB962C8B-B14F-4D97-AF65-F5344CB8AC3E}">
        <p14:creationId xmlns:p14="http://schemas.microsoft.com/office/powerpoint/2010/main" val="351597563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0B358668-2115-25EA-F290-266FE6E32D37}"/>
              </a:ext>
            </a:extLst>
          </p:cNvPr>
          <p:cNvPicPr>
            <a:picLocks noChangeAspect="1"/>
          </p:cNvPicPr>
          <p:nvPr/>
        </p:nvPicPr>
        <p:blipFill>
          <a:blip r:embed="rId2"/>
          <a:stretch>
            <a:fillRect/>
          </a:stretch>
        </p:blipFill>
        <p:spPr>
          <a:xfrm>
            <a:off x="2201842" y="415029"/>
            <a:ext cx="7788315" cy="6027942"/>
          </a:xfrm>
          <a:prstGeom prst="rect">
            <a:avLst/>
          </a:prstGeom>
        </p:spPr>
      </p:pic>
    </p:spTree>
    <p:extLst>
      <p:ext uri="{BB962C8B-B14F-4D97-AF65-F5344CB8AC3E}">
        <p14:creationId xmlns:p14="http://schemas.microsoft.com/office/powerpoint/2010/main" val="19985093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800767"/>
          </a:xfrm>
          <a:prstGeom prst="rect">
            <a:avLst/>
          </a:prstGeom>
          <a:noFill/>
        </p:spPr>
        <p:txBody>
          <a:bodyPr wrap="square">
            <a:spAutoFit/>
          </a:bodyPr>
          <a:lstStyle/>
          <a:p>
            <a:pPr marL="285750" indent="-285750">
              <a:buFont typeface="Wingdings" panose="05000000000000000000" pitchFamily="2" charset="2"/>
              <a:buChar char="q"/>
            </a:pPr>
            <a:r>
              <a:rPr lang="en-US" sz="1600" b="1"/>
              <a:t>prompts</a:t>
            </a:r>
            <a:r>
              <a:rPr lang="en-US" sz="1600"/>
              <a:t> adlı reaktiv massiv yaradı</a:t>
            </a:r>
            <a:r>
              <a:rPr lang="az-Latn-AZ" sz="1600"/>
              <a:t>rıq</a:t>
            </a:r>
            <a:r>
              <a:rPr lang="en-US" sz="1600"/>
              <a:t> ki, API-dən gələn məlumatlar burada saxla</a:t>
            </a:r>
            <a:r>
              <a:rPr lang="az-Latn-AZ" sz="1600"/>
              <a:t>yaq</a:t>
            </a:r>
            <a:r>
              <a:rPr lang="en-US" sz="1600"/>
              <a:t>.</a:t>
            </a:r>
          </a:p>
          <a:p>
            <a:pPr marL="285750" indent="-285750">
              <a:buFont typeface="Wingdings" panose="05000000000000000000" pitchFamily="2" charset="2"/>
              <a:buChar char="q"/>
            </a:pPr>
            <a:endParaRPr lang="en-US" sz="1600"/>
          </a:p>
          <a:p>
            <a:pPr marL="285750" indent="-285750">
              <a:buFont typeface="Wingdings" panose="05000000000000000000" pitchFamily="2" charset="2"/>
              <a:buChar char="q"/>
            </a:pPr>
            <a:r>
              <a:rPr lang="en-US" sz="1600"/>
              <a:t>Komponent səhifəyə yüklənən kimi (onMounted) backend API-yə fetch ilə sorğu göndərilir.</a:t>
            </a:r>
          </a:p>
          <a:p>
            <a:pPr marL="285750" indent="-285750">
              <a:buFont typeface="Wingdings" panose="05000000000000000000" pitchFamily="2" charset="2"/>
              <a:buChar char="q"/>
            </a:pPr>
            <a:endParaRPr lang="en-US" sz="1600"/>
          </a:p>
          <a:p>
            <a:pPr marL="285750" indent="-285750">
              <a:buFont typeface="Wingdings" panose="05000000000000000000" pitchFamily="2" charset="2"/>
              <a:buChar char="q"/>
            </a:pPr>
            <a:r>
              <a:rPr lang="en-US" sz="1600"/>
              <a:t>Gələn JSON cavabın data hissəsi götürülüb prompts-a yazılır və </a:t>
            </a:r>
            <a:r>
              <a:rPr lang="az-Latn-AZ" sz="1600"/>
              <a:t>artıq </a:t>
            </a:r>
            <a:r>
              <a:rPr lang="en-US" sz="1600"/>
              <a:t>UI-d</a:t>
            </a:r>
            <a:r>
              <a:rPr lang="az-Latn-AZ" sz="1600"/>
              <a:t>a</a:t>
            </a:r>
            <a:r>
              <a:rPr lang="en-US" sz="1600"/>
              <a:t> istifadə oluna bilir.</a:t>
            </a:r>
            <a:endParaRPr lang="az-Latn-AZ" sz="1600"/>
          </a:p>
          <a:p>
            <a:endParaRPr lang="az-Latn-AZ" sz="1600"/>
          </a:p>
          <a:p>
            <a:r>
              <a:rPr lang="en-US" sz="1600" b="1"/>
              <a:t>Reaktiv massiv </a:t>
            </a:r>
            <a:r>
              <a:rPr lang="en-US" sz="1600"/>
              <a:t>— dəyəri dəyişəndə Vue tərəfindən avtomatik izlənilən və bu dəyişiklik baş verən kimi interfeysi yenidən render edən massivdir. Yəni prompts.value dəyişəndə, onu istifadə edən template hissələri ayrıca heç nə etmədən dərhal yenilənir.</a:t>
            </a:r>
            <a:endParaRPr lang="az-Latn-AZ" sz="1600"/>
          </a:p>
          <a:p>
            <a:endParaRPr lang="az-Latn-AZ" sz="1600"/>
          </a:p>
          <a:p>
            <a:endParaRPr lang="az-Latn-AZ" sz="1600"/>
          </a:p>
          <a:p>
            <a:r>
              <a:rPr lang="az-Latn-AZ" sz="1600"/>
              <a:t>Ancaq növbəti slayd...</a:t>
            </a:r>
            <a:endParaRPr lang="ru-RU" sz="1600"/>
          </a:p>
        </p:txBody>
      </p:sp>
      <p:pic>
        <p:nvPicPr>
          <p:cNvPr id="3" name="Picture 2">
            <a:extLst>
              <a:ext uri="{FF2B5EF4-FFF2-40B4-BE49-F238E27FC236}">
                <a16:creationId xmlns:a16="http://schemas.microsoft.com/office/drawing/2014/main" id="{51893081-9E45-58CB-63D7-69372F6010DF}"/>
              </a:ext>
            </a:extLst>
          </p:cNvPr>
          <p:cNvPicPr>
            <a:picLocks noChangeAspect="1"/>
          </p:cNvPicPr>
          <p:nvPr/>
        </p:nvPicPr>
        <p:blipFill>
          <a:blip r:embed="rId2"/>
          <a:stretch>
            <a:fillRect/>
          </a:stretch>
        </p:blipFill>
        <p:spPr>
          <a:xfrm>
            <a:off x="7015592" y="2275840"/>
            <a:ext cx="5176408" cy="4582160"/>
          </a:xfrm>
          <a:prstGeom prst="rect">
            <a:avLst/>
          </a:prstGeom>
        </p:spPr>
      </p:pic>
    </p:spTree>
    <p:extLst>
      <p:ext uri="{BB962C8B-B14F-4D97-AF65-F5344CB8AC3E}">
        <p14:creationId xmlns:p14="http://schemas.microsoft.com/office/powerpoint/2010/main" val="292364877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923330"/>
          </a:xfrm>
          <a:prstGeom prst="rect">
            <a:avLst/>
          </a:prstGeom>
          <a:noFill/>
        </p:spPr>
        <p:txBody>
          <a:bodyPr wrap="square">
            <a:spAutoFit/>
          </a:bodyPr>
          <a:lstStyle/>
          <a:p>
            <a:r>
              <a:rPr lang="az-Latn-AZ"/>
              <a:t>İlk olaraq cors xətasını aradan qaldırmaq lazımdır.</a:t>
            </a:r>
          </a:p>
          <a:p>
            <a:endParaRPr lang="az-Latn-AZ"/>
          </a:p>
          <a:p>
            <a:r>
              <a:rPr lang="az-Latn-AZ"/>
              <a:t>Bu xətada deyilir ki, cors xətasının aradan qalxması üçün vue tətbiqi 3000 –ci porta işə salmaq kifayətdir.</a:t>
            </a:r>
            <a:endParaRPr lang="ru-RU"/>
          </a:p>
        </p:txBody>
      </p:sp>
      <p:pic>
        <p:nvPicPr>
          <p:cNvPr id="3" name="Picture 2">
            <a:extLst>
              <a:ext uri="{FF2B5EF4-FFF2-40B4-BE49-F238E27FC236}">
                <a16:creationId xmlns:a16="http://schemas.microsoft.com/office/drawing/2014/main" id="{DFA15410-3AD0-0855-AFD8-714FB8014FB9}"/>
              </a:ext>
            </a:extLst>
          </p:cNvPr>
          <p:cNvPicPr>
            <a:picLocks noChangeAspect="1"/>
          </p:cNvPicPr>
          <p:nvPr/>
        </p:nvPicPr>
        <p:blipFill>
          <a:blip r:embed="rId2"/>
          <a:stretch>
            <a:fillRect/>
          </a:stretch>
        </p:blipFill>
        <p:spPr>
          <a:xfrm>
            <a:off x="1839861" y="2179211"/>
            <a:ext cx="8512278" cy="2499577"/>
          </a:xfrm>
          <a:prstGeom prst="rect">
            <a:avLst/>
          </a:prstGeom>
        </p:spPr>
      </p:pic>
    </p:spTree>
    <p:extLst>
      <p:ext uri="{BB962C8B-B14F-4D97-AF65-F5344CB8AC3E}">
        <p14:creationId xmlns:p14="http://schemas.microsoft.com/office/powerpoint/2010/main" val="332726401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DB6FDC13-3F8D-371E-C7AB-5256A378ADE8}"/>
              </a:ext>
            </a:extLst>
          </p:cNvPr>
          <p:cNvPicPr>
            <a:picLocks noChangeAspect="1"/>
          </p:cNvPicPr>
          <p:nvPr/>
        </p:nvPicPr>
        <p:blipFill>
          <a:blip r:embed="rId2"/>
          <a:stretch>
            <a:fillRect/>
          </a:stretch>
        </p:blipFill>
        <p:spPr>
          <a:xfrm>
            <a:off x="2309286" y="0"/>
            <a:ext cx="7573428" cy="6858000"/>
          </a:xfrm>
          <a:prstGeom prst="rect">
            <a:avLst/>
          </a:prstGeom>
        </p:spPr>
      </p:pic>
    </p:spTree>
    <p:extLst>
      <p:ext uri="{BB962C8B-B14F-4D97-AF65-F5344CB8AC3E}">
        <p14:creationId xmlns:p14="http://schemas.microsoft.com/office/powerpoint/2010/main" val="323612629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02EF053C-06C3-8FE8-BBD2-58581720A9D2}"/>
              </a:ext>
            </a:extLst>
          </p:cNvPr>
          <p:cNvPicPr>
            <a:picLocks noChangeAspect="1"/>
          </p:cNvPicPr>
          <p:nvPr/>
        </p:nvPicPr>
        <p:blipFill>
          <a:blip r:embed="rId2"/>
          <a:stretch>
            <a:fillRect/>
          </a:stretch>
        </p:blipFill>
        <p:spPr>
          <a:xfrm>
            <a:off x="0" y="592247"/>
            <a:ext cx="12192000" cy="5673505"/>
          </a:xfrm>
          <a:prstGeom prst="rect">
            <a:avLst/>
          </a:prstGeom>
        </p:spPr>
      </p:pic>
    </p:spTree>
    <p:extLst>
      <p:ext uri="{BB962C8B-B14F-4D97-AF65-F5344CB8AC3E}">
        <p14:creationId xmlns:p14="http://schemas.microsoft.com/office/powerpoint/2010/main" val="143187084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600438"/>
          </a:xfrm>
          <a:prstGeom prst="rect">
            <a:avLst/>
          </a:prstGeom>
          <a:noFill/>
        </p:spPr>
        <p:txBody>
          <a:bodyPr wrap="square">
            <a:spAutoFit/>
          </a:bodyPr>
          <a:lstStyle/>
          <a:p>
            <a:r>
              <a:rPr lang="en-US" sz="1400"/>
              <a:t>Bu kod Vue komponenti yüklənən kimi Laravel API-yə Bearer token ilə auth olunmuş sorğu göndərir və serverdən gələn prompt-generations datasını alır.</a:t>
            </a:r>
            <a:endParaRPr lang="az-Latn-AZ" sz="1400"/>
          </a:p>
          <a:p>
            <a:endParaRPr lang="az-Latn-AZ" sz="1400"/>
          </a:p>
          <a:p>
            <a:r>
              <a:rPr lang="en-US" sz="1400"/>
              <a:t>Gələn cavabdakı data sahəsi reaktiv prompts massivinə yazılır ki, UI avtomatik yenilənsin.</a:t>
            </a:r>
            <a:endParaRPr lang="ru-RU" sz="1400"/>
          </a:p>
          <a:p>
            <a:endParaRPr lang="az-Latn-AZ" sz="1400"/>
          </a:p>
          <a:p>
            <a:r>
              <a:rPr lang="en-US" sz="1400"/>
              <a:t>Auth olunmuş sorğu — sorğu ilə birlikdə “mən bu istifadəçiyəm” deyən token göndərilir və server həmin tokenə baxıb icazə verirsə cavab qaytarır, vermirsə rədd edir. </a:t>
            </a:r>
            <a:endParaRPr lang="az-Latn-AZ" sz="1400"/>
          </a:p>
          <a:p>
            <a:endParaRPr lang="az-Latn-AZ" sz="1400"/>
          </a:p>
        </p:txBody>
      </p:sp>
      <p:pic>
        <p:nvPicPr>
          <p:cNvPr id="3" name="Picture 2">
            <a:extLst>
              <a:ext uri="{FF2B5EF4-FFF2-40B4-BE49-F238E27FC236}">
                <a16:creationId xmlns:a16="http://schemas.microsoft.com/office/drawing/2014/main" id="{100846C2-4ED2-E937-3834-90EA04769123}"/>
              </a:ext>
            </a:extLst>
          </p:cNvPr>
          <p:cNvPicPr>
            <a:picLocks noChangeAspect="1"/>
          </p:cNvPicPr>
          <p:nvPr/>
        </p:nvPicPr>
        <p:blipFill>
          <a:blip r:embed="rId2"/>
          <a:stretch>
            <a:fillRect/>
          </a:stretch>
        </p:blipFill>
        <p:spPr>
          <a:xfrm>
            <a:off x="6492240" y="2031882"/>
            <a:ext cx="5699760" cy="4826118"/>
          </a:xfrm>
          <a:prstGeom prst="rect">
            <a:avLst/>
          </a:prstGeom>
        </p:spPr>
      </p:pic>
      <p:pic>
        <p:nvPicPr>
          <p:cNvPr id="6" name="Picture 5">
            <a:extLst>
              <a:ext uri="{FF2B5EF4-FFF2-40B4-BE49-F238E27FC236}">
                <a16:creationId xmlns:a16="http://schemas.microsoft.com/office/drawing/2014/main" id="{9B891788-D5A3-32F0-DBEF-21E8F39F453B}"/>
              </a:ext>
            </a:extLst>
          </p:cNvPr>
          <p:cNvPicPr>
            <a:picLocks noChangeAspect="1"/>
          </p:cNvPicPr>
          <p:nvPr/>
        </p:nvPicPr>
        <p:blipFill>
          <a:blip r:embed="rId3"/>
          <a:stretch>
            <a:fillRect/>
          </a:stretch>
        </p:blipFill>
        <p:spPr>
          <a:xfrm>
            <a:off x="0" y="4190769"/>
            <a:ext cx="5189670" cy="2667231"/>
          </a:xfrm>
          <a:prstGeom prst="rect">
            <a:avLst/>
          </a:prstGeom>
        </p:spPr>
      </p:pic>
      <p:sp>
        <p:nvSpPr>
          <p:cNvPr id="7" name="Arrow: Right 6">
            <a:extLst>
              <a:ext uri="{FF2B5EF4-FFF2-40B4-BE49-F238E27FC236}">
                <a16:creationId xmlns:a16="http://schemas.microsoft.com/office/drawing/2014/main" id="{3A66CE05-E64C-3D04-293F-001BD401DE01}"/>
              </a:ext>
            </a:extLst>
          </p:cNvPr>
          <p:cNvSpPr/>
          <p:nvPr/>
        </p:nvSpPr>
        <p:spPr>
          <a:xfrm>
            <a:off x="5699761" y="5295784"/>
            <a:ext cx="538480" cy="4572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ru-RU"/>
          </a:p>
        </p:txBody>
      </p:sp>
      <p:sp>
        <p:nvSpPr>
          <p:cNvPr id="9" name="TextBox 8">
            <a:extLst>
              <a:ext uri="{FF2B5EF4-FFF2-40B4-BE49-F238E27FC236}">
                <a16:creationId xmlns:a16="http://schemas.microsoft.com/office/drawing/2014/main" id="{EAB9993B-C976-AD1B-F03A-9EE55ED6E0B8}"/>
              </a:ext>
            </a:extLst>
          </p:cNvPr>
          <p:cNvSpPr txBox="1"/>
          <p:nvPr/>
        </p:nvSpPr>
        <p:spPr>
          <a:xfrm>
            <a:off x="0" y="2031882"/>
            <a:ext cx="6492240" cy="1754326"/>
          </a:xfrm>
          <a:prstGeom prst="rect">
            <a:avLst/>
          </a:prstGeom>
          <a:noFill/>
        </p:spPr>
        <p:txBody>
          <a:bodyPr wrap="square">
            <a:spAutoFit/>
          </a:bodyPr>
          <a:lstStyle/>
          <a:p>
            <a:r>
              <a:rPr lang="ru-RU" sz="1200"/>
              <a:t>Bu API-ni istifadə edərkən GET və POST metodlarının fərqini mütləq yadda saxlamaq lazımdır.</a:t>
            </a:r>
          </a:p>
          <a:p>
            <a:r>
              <a:rPr lang="ru-RU" sz="1200"/>
              <a:t>Eyni endpoint URL-si istifadə olunsa belə, GET metodu məlumatı oxumaq (fetch etmək), POST metodu isə yeni məlumat yaratmaq üçün nəzərdə tutulur.</a:t>
            </a:r>
            <a:endParaRPr lang="az-Latn-AZ" sz="1200"/>
          </a:p>
          <a:p>
            <a:endParaRPr lang="ru-RU" sz="1200"/>
          </a:p>
          <a:p>
            <a:r>
              <a:rPr lang="ru-RU" sz="1200"/>
              <a:t>Düşünə bilərsiz ki, “bu endpoint data yaratmaq üçündür, bəs necə oldu ki məlumat gəldi?”, amma burada həlledici olan URL yox, HTTP metodudur.</a:t>
            </a:r>
            <a:endParaRPr lang="az-Latn-AZ" sz="1200"/>
          </a:p>
          <a:p>
            <a:endParaRPr lang="ru-RU" sz="1200"/>
          </a:p>
          <a:p>
            <a:r>
              <a:rPr lang="ru-RU" sz="1200"/>
              <a:t>Server daxil olan sorğunun metoduna baxaraq hansı əməliyyatı icra edəcəyinə qərar verir.</a:t>
            </a:r>
          </a:p>
          <a:p>
            <a:r>
              <a:rPr lang="ru-RU" sz="1200"/>
              <a:t>Yəni eyni endpoint GET ilə çağırılanda siyahı qaytarır, POST ilə çağırılanda isə yeni data əlavə edir.</a:t>
            </a:r>
          </a:p>
        </p:txBody>
      </p:sp>
    </p:spTree>
    <p:extLst>
      <p:ext uri="{BB962C8B-B14F-4D97-AF65-F5344CB8AC3E}">
        <p14:creationId xmlns:p14="http://schemas.microsoft.com/office/powerpoint/2010/main" val="289402712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Həmin api endpointi işləyir.</a:t>
            </a:r>
            <a:endParaRPr lang="ru-RU"/>
          </a:p>
        </p:txBody>
      </p:sp>
      <p:pic>
        <p:nvPicPr>
          <p:cNvPr id="3" name="Picture 2">
            <a:extLst>
              <a:ext uri="{FF2B5EF4-FFF2-40B4-BE49-F238E27FC236}">
                <a16:creationId xmlns:a16="http://schemas.microsoft.com/office/drawing/2014/main" id="{8C74B867-4DA7-FF29-8FAC-129DCEA10B04}"/>
              </a:ext>
            </a:extLst>
          </p:cNvPr>
          <p:cNvPicPr>
            <a:picLocks noChangeAspect="1"/>
          </p:cNvPicPr>
          <p:nvPr/>
        </p:nvPicPr>
        <p:blipFill>
          <a:blip r:embed="rId2"/>
          <a:stretch>
            <a:fillRect/>
          </a:stretch>
        </p:blipFill>
        <p:spPr>
          <a:xfrm>
            <a:off x="2743200" y="403173"/>
            <a:ext cx="9448800" cy="6454827"/>
          </a:xfrm>
          <a:prstGeom prst="rect">
            <a:avLst/>
          </a:prstGeom>
        </p:spPr>
      </p:pic>
    </p:spTree>
    <p:extLst>
      <p:ext uri="{BB962C8B-B14F-4D97-AF65-F5344CB8AC3E}">
        <p14:creationId xmlns:p14="http://schemas.microsoft.com/office/powerpoint/2010/main" val="272205158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883383"/>
          </a:xfrm>
          <a:prstGeom prst="rect">
            <a:avLst/>
          </a:prstGeom>
          <a:noFill/>
        </p:spPr>
        <p:txBody>
          <a:bodyPr wrap="square">
            <a:spAutoFit/>
          </a:bodyPr>
          <a:lstStyle/>
          <a:p>
            <a:pPr>
              <a:lnSpc>
                <a:spcPct val="150000"/>
              </a:lnSpc>
            </a:pPr>
            <a:r>
              <a:rPr lang="az-Latn-AZ"/>
              <a:t>Əgər </a:t>
            </a:r>
            <a:r>
              <a:rPr lang="az-Latn-AZ" b="1"/>
              <a:t>3000</a:t>
            </a:r>
            <a:r>
              <a:rPr lang="az-Latn-AZ"/>
              <a:t> –ci porta keçmədən default olan </a:t>
            </a:r>
            <a:r>
              <a:rPr lang="az-Latn-AZ" b="1"/>
              <a:t>5173</a:t>
            </a:r>
            <a:r>
              <a:rPr lang="az-Latn-AZ"/>
              <a:t> –cü port üzərindən işləmək və </a:t>
            </a:r>
            <a:r>
              <a:rPr lang="az-Latn-AZ" b="1"/>
              <a:t>CORS</a:t>
            </a:r>
            <a:r>
              <a:rPr lang="az-Latn-AZ"/>
              <a:t> xətası almamaq istəyirsinizsə onda </a:t>
            </a:r>
            <a:r>
              <a:rPr lang="az-Latn-AZ" b="1"/>
              <a:t>VUE</a:t>
            </a:r>
            <a:r>
              <a:rPr lang="az-Latn-AZ"/>
              <a:t> proyektində yox </a:t>
            </a:r>
            <a:r>
              <a:rPr lang="az-Latn-AZ" b="1"/>
              <a:t>LARAVEL</a:t>
            </a:r>
            <a:r>
              <a:rPr lang="az-Latn-AZ"/>
              <a:t> proyektində aşağı sağ şəkildəki kimi dəyişiklik edin:</a:t>
            </a:r>
            <a:endParaRPr lang="ru-RU"/>
          </a:p>
        </p:txBody>
      </p:sp>
      <p:pic>
        <p:nvPicPr>
          <p:cNvPr id="3" name="Picture 2">
            <a:extLst>
              <a:ext uri="{FF2B5EF4-FFF2-40B4-BE49-F238E27FC236}">
                <a16:creationId xmlns:a16="http://schemas.microsoft.com/office/drawing/2014/main" id="{39D57E25-6545-0485-7EAB-7383554652C5}"/>
              </a:ext>
            </a:extLst>
          </p:cNvPr>
          <p:cNvPicPr>
            <a:picLocks noChangeAspect="1"/>
          </p:cNvPicPr>
          <p:nvPr/>
        </p:nvPicPr>
        <p:blipFill>
          <a:blip r:embed="rId2"/>
          <a:stretch>
            <a:fillRect/>
          </a:stretch>
        </p:blipFill>
        <p:spPr>
          <a:xfrm>
            <a:off x="0" y="2946400"/>
            <a:ext cx="5054236" cy="3911600"/>
          </a:xfrm>
          <a:prstGeom prst="rect">
            <a:avLst/>
          </a:prstGeom>
        </p:spPr>
      </p:pic>
      <p:pic>
        <p:nvPicPr>
          <p:cNvPr id="6" name="Picture 5">
            <a:extLst>
              <a:ext uri="{FF2B5EF4-FFF2-40B4-BE49-F238E27FC236}">
                <a16:creationId xmlns:a16="http://schemas.microsoft.com/office/drawing/2014/main" id="{874808B4-D13B-4334-7920-FBEAB20DC3A7}"/>
              </a:ext>
            </a:extLst>
          </p:cNvPr>
          <p:cNvPicPr>
            <a:picLocks noChangeAspect="1"/>
          </p:cNvPicPr>
          <p:nvPr/>
        </p:nvPicPr>
        <p:blipFill>
          <a:blip r:embed="rId3"/>
          <a:stretch>
            <a:fillRect/>
          </a:stretch>
        </p:blipFill>
        <p:spPr>
          <a:xfrm>
            <a:off x="5516880" y="2946400"/>
            <a:ext cx="6685280" cy="3944096"/>
          </a:xfrm>
          <a:prstGeom prst="rect">
            <a:avLst/>
          </a:prstGeom>
        </p:spPr>
      </p:pic>
      <p:sp>
        <p:nvSpPr>
          <p:cNvPr id="8" name="TextBox 7">
            <a:extLst>
              <a:ext uri="{FF2B5EF4-FFF2-40B4-BE49-F238E27FC236}">
                <a16:creationId xmlns:a16="http://schemas.microsoft.com/office/drawing/2014/main" id="{BE42F5E9-CF00-F138-348A-5B83924471A8}"/>
              </a:ext>
            </a:extLst>
          </p:cNvPr>
          <p:cNvSpPr txBox="1"/>
          <p:nvPr/>
        </p:nvSpPr>
        <p:spPr>
          <a:xfrm>
            <a:off x="0" y="2487414"/>
            <a:ext cx="5054236" cy="307777"/>
          </a:xfrm>
          <a:prstGeom prst="rect">
            <a:avLst/>
          </a:prstGeom>
          <a:noFill/>
        </p:spPr>
        <p:txBody>
          <a:bodyPr wrap="square">
            <a:spAutoFit/>
          </a:bodyPr>
          <a:lstStyle/>
          <a:p>
            <a:pPr algn="ctr"/>
            <a:r>
              <a:rPr lang="az-Latn-AZ" sz="1400"/>
              <a:t>VUE proyektindən köhnə dəyişikliyidə silməyi unutmayın.</a:t>
            </a:r>
            <a:endParaRPr lang="ru-RU" sz="1400"/>
          </a:p>
        </p:txBody>
      </p:sp>
    </p:spTree>
    <p:extLst>
      <p:ext uri="{BB962C8B-B14F-4D97-AF65-F5344CB8AC3E}">
        <p14:creationId xmlns:p14="http://schemas.microsoft.com/office/powerpoint/2010/main" val="328804875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5049520" y="0"/>
            <a:ext cx="7142479" cy="369332"/>
          </a:xfrm>
          <a:prstGeom prst="rect">
            <a:avLst/>
          </a:prstGeom>
          <a:noFill/>
        </p:spPr>
        <p:txBody>
          <a:bodyPr wrap="square">
            <a:spAutoFit/>
          </a:bodyPr>
          <a:lstStyle/>
          <a:p>
            <a:r>
              <a:rPr lang="az-Latn-AZ"/>
              <a:t>Təkrar işə saldıq və xəta yoxdur.</a:t>
            </a:r>
            <a:endParaRPr lang="ru-RU"/>
          </a:p>
        </p:txBody>
      </p:sp>
      <p:pic>
        <p:nvPicPr>
          <p:cNvPr id="3" name="Picture 2">
            <a:extLst>
              <a:ext uri="{FF2B5EF4-FFF2-40B4-BE49-F238E27FC236}">
                <a16:creationId xmlns:a16="http://schemas.microsoft.com/office/drawing/2014/main" id="{F2077E52-C556-D15D-6D61-B59149B5BB2E}"/>
              </a:ext>
            </a:extLst>
          </p:cNvPr>
          <p:cNvPicPr>
            <a:picLocks noChangeAspect="1"/>
          </p:cNvPicPr>
          <p:nvPr/>
        </p:nvPicPr>
        <p:blipFill>
          <a:blip r:embed="rId2"/>
          <a:stretch>
            <a:fillRect/>
          </a:stretch>
        </p:blipFill>
        <p:spPr>
          <a:xfrm>
            <a:off x="1" y="0"/>
            <a:ext cx="5049520" cy="3525064"/>
          </a:xfrm>
          <a:prstGeom prst="rect">
            <a:avLst/>
          </a:prstGeom>
        </p:spPr>
      </p:pic>
      <p:pic>
        <p:nvPicPr>
          <p:cNvPr id="6" name="Picture 5">
            <a:extLst>
              <a:ext uri="{FF2B5EF4-FFF2-40B4-BE49-F238E27FC236}">
                <a16:creationId xmlns:a16="http://schemas.microsoft.com/office/drawing/2014/main" id="{50E65FC4-0BB9-E864-154D-DC5888F13B34}"/>
              </a:ext>
            </a:extLst>
          </p:cNvPr>
          <p:cNvPicPr>
            <a:picLocks noChangeAspect="1"/>
          </p:cNvPicPr>
          <p:nvPr/>
        </p:nvPicPr>
        <p:blipFill>
          <a:blip r:embed="rId3"/>
          <a:stretch>
            <a:fillRect/>
          </a:stretch>
        </p:blipFill>
        <p:spPr>
          <a:xfrm>
            <a:off x="3810000" y="3689914"/>
            <a:ext cx="8382000" cy="3189199"/>
          </a:xfrm>
          <a:prstGeom prst="rect">
            <a:avLst/>
          </a:prstGeom>
        </p:spPr>
      </p:pic>
    </p:spTree>
    <p:extLst>
      <p:ext uri="{BB962C8B-B14F-4D97-AF65-F5344CB8AC3E}">
        <p14:creationId xmlns:p14="http://schemas.microsoft.com/office/powerpoint/2010/main" val="12368828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416320"/>
          </a:xfrm>
          <a:prstGeom prst="rect">
            <a:avLst/>
          </a:prstGeom>
          <a:noFill/>
        </p:spPr>
        <p:txBody>
          <a:bodyPr wrap="square">
            <a:spAutoFit/>
          </a:bodyPr>
          <a:lstStyle/>
          <a:p>
            <a:r>
              <a:rPr lang="az-Latn-AZ"/>
              <a:t>Ən çox istifadə olunma məqsədlərindən biri isə DB-sə müraciət etmək üçündür. </a:t>
            </a:r>
          </a:p>
          <a:p>
            <a:endParaRPr lang="az-Latn-AZ"/>
          </a:p>
          <a:p>
            <a:r>
              <a:rPr lang="az-Latn-AZ"/>
              <a:t>Məsələn User::all() yazdıqda bu klasın hansı modelin aliası olduğunu öyrənirik. Ancaq həmdə xəta aldıq çünki hal-hazırda bir DB yoxdur və cədvəlləri migrate etməmişik.</a:t>
            </a:r>
            <a:endParaRPr lang="en-US"/>
          </a:p>
          <a:p>
            <a:endParaRPr lang="en-US"/>
          </a:p>
          <a:p>
            <a:endParaRPr lang="en-US"/>
          </a:p>
          <a:p>
            <a:endParaRPr lang="en-US"/>
          </a:p>
          <a:p>
            <a:endParaRPr lang="en-US"/>
          </a:p>
          <a:p>
            <a:endParaRPr lang="en-US"/>
          </a:p>
          <a:p>
            <a:endParaRPr lang="en-US"/>
          </a:p>
          <a:p>
            <a:endParaRPr lang="en-US"/>
          </a:p>
          <a:p>
            <a:r>
              <a:rPr lang="en-US"/>
              <a:t>DB yaradaq.</a:t>
            </a:r>
            <a:endParaRPr lang="ru-RU"/>
          </a:p>
        </p:txBody>
      </p:sp>
      <p:pic>
        <p:nvPicPr>
          <p:cNvPr id="3" name="Picture 2">
            <a:extLst>
              <a:ext uri="{FF2B5EF4-FFF2-40B4-BE49-F238E27FC236}">
                <a16:creationId xmlns:a16="http://schemas.microsoft.com/office/drawing/2014/main" id="{9E93E46B-F624-7DEB-27DC-3BAFD1A180D5}"/>
              </a:ext>
            </a:extLst>
          </p:cNvPr>
          <p:cNvPicPr>
            <a:picLocks noChangeAspect="1"/>
          </p:cNvPicPr>
          <p:nvPr/>
        </p:nvPicPr>
        <p:blipFill>
          <a:blip r:embed="rId2"/>
          <a:stretch>
            <a:fillRect/>
          </a:stretch>
        </p:blipFill>
        <p:spPr>
          <a:xfrm>
            <a:off x="0" y="1200329"/>
            <a:ext cx="11370025" cy="1371719"/>
          </a:xfrm>
          <a:prstGeom prst="rect">
            <a:avLst/>
          </a:prstGeom>
        </p:spPr>
      </p:pic>
      <p:pic>
        <p:nvPicPr>
          <p:cNvPr id="8" name="Picture 7">
            <a:extLst>
              <a:ext uri="{FF2B5EF4-FFF2-40B4-BE49-F238E27FC236}">
                <a16:creationId xmlns:a16="http://schemas.microsoft.com/office/drawing/2014/main" id="{C5228BA8-D4B2-7D70-934D-9A89552C2AF7}"/>
              </a:ext>
            </a:extLst>
          </p:cNvPr>
          <p:cNvPicPr>
            <a:picLocks noChangeAspect="1"/>
          </p:cNvPicPr>
          <p:nvPr/>
        </p:nvPicPr>
        <p:blipFill>
          <a:blip r:embed="rId3"/>
          <a:stretch>
            <a:fillRect/>
          </a:stretch>
        </p:blipFill>
        <p:spPr>
          <a:xfrm>
            <a:off x="40640" y="3481836"/>
            <a:ext cx="8219965" cy="33050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202928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4356339" cy="3376374"/>
          </a:xfrm>
          <a:prstGeom prst="rect">
            <a:avLst/>
          </a:prstGeom>
          <a:noFill/>
        </p:spPr>
        <p:txBody>
          <a:bodyPr wrap="square">
            <a:spAutoFit/>
          </a:bodyPr>
          <a:lstStyle/>
          <a:p>
            <a:pPr>
              <a:lnSpc>
                <a:spcPct val="150000"/>
              </a:lnSpc>
            </a:pPr>
            <a:r>
              <a:rPr lang="az-Latn-AZ"/>
              <a:t>Burada (laravel tətbiqində) ulduz simvolu qoyuruq.</a:t>
            </a:r>
          </a:p>
          <a:p>
            <a:pPr>
              <a:lnSpc>
                <a:spcPct val="150000"/>
              </a:lnSpc>
            </a:pPr>
            <a:endParaRPr lang="az-Latn-AZ"/>
          </a:p>
          <a:p>
            <a:pPr>
              <a:lnSpc>
                <a:spcPct val="150000"/>
              </a:lnSpc>
            </a:pPr>
            <a:r>
              <a:rPr lang="en-US"/>
              <a:t>'*' qoyulmasının səbəbi istənilən origin-dən (domain-dən) gələn sorğulara icazə vermək və CORS məhdudiyyətini tam açmaq üçündür.</a:t>
            </a:r>
            <a:endParaRPr lang="az-Latn-AZ"/>
          </a:p>
          <a:p>
            <a:pPr>
              <a:lnSpc>
                <a:spcPct val="150000"/>
              </a:lnSpc>
            </a:pPr>
            <a:endParaRPr lang="ru-RU"/>
          </a:p>
        </p:txBody>
      </p:sp>
      <p:pic>
        <p:nvPicPr>
          <p:cNvPr id="3" name="Picture 2">
            <a:extLst>
              <a:ext uri="{FF2B5EF4-FFF2-40B4-BE49-F238E27FC236}">
                <a16:creationId xmlns:a16="http://schemas.microsoft.com/office/drawing/2014/main" id="{8FE48C6D-02E0-022F-00B5-D58D9265C354}"/>
              </a:ext>
            </a:extLst>
          </p:cNvPr>
          <p:cNvPicPr>
            <a:picLocks noChangeAspect="1"/>
          </p:cNvPicPr>
          <p:nvPr/>
        </p:nvPicPr>
        <p:blipFill>
          <a:blip r:embed="rId2"/>
          <a:stretch>
            <a:fillRect/>
          </a:stretch>
        </p:blipFill>
        <p:spPr>
          <a:xfrm>
            <a:off x="4356339" y="0"/>
            <a:ext cx="7835661" cy="6858000"/>
          </a:xfrm>
          <a:prstGeom prst="rect">
            <a:avLst/>
          </a:prstGeom>
        </p:spPr>
      </p:pic>
    </p:spTree>
    <p:extLst>
      <p:ext uri="{BB962C8B-B14F-4D97-AF65-F5344CB8AC3E}">
        <p14:creationId xmlns:p14="http://schemas.microsoft.com/office/powerpoint/2010/main" val="251858888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Silirik.</a:t>
            </a:r>
            <a:endParaRPr lang="ru-RU"/>
          </a:p>
        </p:txBody>
      </p:sp>
      <p:pic>
        <p:nvPicPr>
          <p:cNvPr id="3" name="Picture 2">
            <a:extLst>
              <a:ext uri="{FF2B5EF4-FFF2-40B4-BE49-F238E27FC236}">
                <a16:creationId xmlns:a16="http://schemas.microsoft.com/office/drawing/2014/main" id="{7E01F251-5670-63E5-83B7-D1C0E717856D}"/>
              </a:ext>
            </a:extLst>
          </p:cNvPr>
          <p:cNvPicPr>
            <a:picLocks noChangeAspect="1"/>
          </p:cNvPicPr>
          <p:nvPr/>
        </p:nvPicPr>
        <p:blipFill>
          <a:blip r:embed="rId2"/>
          <a:stretch>
            <a:fillRect/>
          </a:stretch>
        </p:blipFill>
        <p:spPr>
          <a:xfrm>
            <a:off x="9997136" y="0"/>
            <a:ext cx="2194864" cy="6858000"/>
          </a:xfrm>
          <a:prstGeom prst="rect">
            <a:avLst/>
          </a:prstGeom>
        </p:spPr>
      </p:pic>
    </p:spTree>
    <p:extLst>
      <p:ext uri="{BB962C8B-B14F-4D97-AF65-F5344CB8AC3E}">
        <p14:creationId xmlns:p14="http://schemas.microsoft.com/office/powerpoint/2010/main" val="296191967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677126"/>
          </a:xfrm>
          <a:prstGeom prst="rect">
            <a:avLst/>
          </a:prstGeom>
          <a:noFill/>
        </p:spPr>
        <p:txBody>
          <a:bodyPr wrap="square">
            <a:spAutoFit/>
          </a:bodyPr>
          <a:lstStyle/>
          <a:p>
            <a:pPr>
              <a:lnSpc>
                <a:spcPct val="150000"/>
              </a:lnSpc>
            </a:pPr>
            <a:r>
              <a:rPr lang="en-US" sz="1400"/>
              <a:t>Bu əmr Laravel-də API login funksionallığını test etmək üçün yeni test sinfi yaradır.</a:t>
            </a:r>
          </a:p>
          <a:p>
            <a:pPr>
              <a:lnSpc>
                <a:spcPct val="150000"/>
              </a:lnSpc>
            </a:pPr>
            <a:r>
              <a:rPr lang="en-US" sz="1400" b="1"/>
              <a:t>LoginApiTest</a:t>
            </a:r>
            <a:r>
              <a:rPr lang="en-US" sz="1400"/>
              <a:t> adlı fayl </a:t>
            </a:r>
            <a:r>
              <a:rPr lang="en-US" sz="1400" b="1"/>
              <a:t>tests/Feature </a:t>
            </a:r>
            <a:r>
              <a:rPr lang="en-US" sz="1400"/>
              <a:t>qovluğunda yerləşir və HTTP sorğularını simulyasiya edərək API-nin düzgün işləyib-işləmədiyini yoxlamağa imkan verir.</a:t>
            </a:r>
          </a:p>
          <a:p>
            <a:pPr>
              <a:lnSpc>
                <a:spcPct val="150000"/>
              </a:lnSpc>
            </a:pPr>
            <a:r>
              <a:rPr lang="en-US" sz="1400"/>
              <a:t>Bu testlər vasitəsilə login zamanı düzgün token qaytarılıb-qaytarılmadığı, səhv məlumatlara necə reaksiya verildiyi yoxlanılır.</a:t>
            </a:r>
          </a:p>
          <a:p>
            <a:pPr>
              <a:lnSpc>
                <a:spcPct val="150000"/>
              </a:lnSpc>
            </a:pPr>
            <a:r>
              <a:rPr lang="en-US" sz="1400"/>
              <a:t>Manual olaraq brauzerdə yoxlama yerinə, avtomatik və təkrarlana bilən testlər yazmağa şərait yaradır.</a:t>
            </a:r>
          </a:p>
          <a:p>
            <a:pPr>
              <a:lnSpc>
                <a:spcPct val="150000"/>
              </a:lnSpc>
            </a:pPr>
            <a:r>
              <a:rPr lang="en-US" sz="1400"/>
              <a:t>Nəticədə API-də edilən dəyişikliklərin login mexanizmini pozub-pozmadığını tez aşkar etmək olur.</a:t>
            </a:r>
            <a:endParaRPr lang="ru-RU" sz="1400"/>
          </a:p>
        </p:txBody>
      </p:sp>
      <p:pic>
        <p:nvPicPr>
          <p:cNvPr id="6" name="Picture 5">
            <a:extLst>
              <a:ext uri="{FF2B5EF4-FFF2-40B4-BE49-F238E27FC236}">
                <a16:creationId xmlns:a16="http://schemas.microsoft.com/office/drawing/2014/main" id="{D6ABFDAD-3FA0-D3E3-CE1E-155F79B207B1}"/>
              </a:ext>
            </a:extLst>
          </p:cNvPr>
          <p:cNvPicPr>
            <a:picLocks noChangeAspect="1"/>
          </p:cNvPicPr>
          <p:nvPr/>
        </p:nvPicPr>
        <p:blipFill>
          <a:blip r:embed="rId2"/>
          <a:stretch>
            <a:fillRect/>
          </a:stretch>
        </p:blipFill>
        <p:spPr>
          <a:xfrm>
            <a:off x="4084320" y="1951194"/>
            <a:ext cx="8107680" cy="4906805"/>
          </a:xfrm>
          <a:prstGeom prst="rect">
            <a:avLst/>
          </a:prstGeom>
        </p:spPr>
      </p:pic>
    </p:spTree>
    <p:extLst>
      <p:ext uri="{BB962C8B-B14F-4D97-AF65-F5344CB8AC3E}">
        <p14:creationId xmlns:p14="http://schemas.microsoft.com/office/powerpoint/2010/main" val="102537399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Bu fayllarıda silirik</a:t>
            </a:r>
            <a:endParaRPr lang="ru-RU"/>
          </a:p>
        </p:txBody>
      </p:sp>
      <p:pic>
        <p:nvPicPr>
          <p:cNvPr id="3" name="Picture 2">
            <a:extLst>
              <a:ext uri="{FF2B5EF4-FFF2-40B4-BE49-F238E27FC236}">
                <a16:creationId xmlns:a16="http://schemas.microsoft.com/office/drawing/2014/main" id="{0D780F0A-5F4A-4A61-9D08-0A27111794B6}"/>
              </a:ext>
            </a:extLst>
          </p:cNvPr>
          <p:cNvPicPr>
            <a:picLocks noChangeAspect="1"/>
          </p:cNvPicPr>
          <p:nvPr/>
        </p:nvPicPr>
        <p:blipFill>
          <a:blip r:embed="rId2"/>
          <a:stretch>
            <a:fillRect/>
          </a:stretch>
        </p:blipFill>
        <p:spPr>
          <a:xfrm>
            <a:off x="7072408" y="0"/>
            <a:ext cx="2305271" cy="6858000"/>
          </a:xfrm>
          <a:prstGeom prst="rect">
            <a:avLst/>
          </a:prstGeom>
        </p:spPr>
      </p:pic>
      <p:pic>
        <p:nvPicPr>
          <p:cNvPr id="6" name="Picture 5">
            <a:extLst>
              <a:ext uri="{FF2B5EF4-FFF2-40B4-BE49-F238E27FC236}">
                <a16:creationId xmlns:a16="http://schemas.microsoft.com/office/drawing/2014/main" id="{ECD43FFB-FA8D-68F8-D08C-417136B2C26E}"/>
              </a:ext>
            </a:extLst>
          </p:cNvPr>
          <p:cNvPicPr>
            <a:picLocks noChangeAspect="1"/>
          </p:cNvPicPr>
          <p:nvPr/>
        </p:nvPicPr>
        <p:blipFill>
          <a:blip r:embed="rId3"/>
          <a:stretch>
            <a:fillRect/>
          </a:stretch>
        </p:blipFill>
        <p:spPr>
          <a:xfrm>
            <a:off x="4500433" y="0"/>
            <a:ext cx="2215773" cy="6858000"/>
          </a:xfrm>
          <a:prstGeom prst="rect">
            <a:avLst/>
          </a:prstGeom>
        </p:spPr>
      </p:pic>
      <p:pic>
        <p:nvPicPr>
          <p:cNvPr id="4" name="Picture 3">
            <a:extLst>
              <a:ext uri="{FF2B5EF4-FFF2-40B4-BE49-F238E27FC236}">
                <a16:creationId xmlns:a16="http://schemas.microsoft.com/office/drawing/2014/main" id="{90B2832F-2555-53BD-EF75-EF38A3C39CE9}"/>
              </a:ext>
            </a:extLst>
          </p:cNvPr>
          <p:cNvPicPr>
            <a:picLocks noChangeAspect="1"/>
          </p:cNvPicPr>
          <p:nvPr/>
        </p:nvPicPr>
        <p:blipFill>
          <a:blip r:embed="rId4"/>
          <a:stretch>
            <a:fillRect/>
          </a:stretch>
        </p:blipFill>
        <p:spPr>
          <a:xfrm>
            <a:off x="9777210" y="1"/>
            <a:ext cx="2414789" cy="6858000"/>
          </a:xfrm>
          <a:prstGeom prst="rect">
            <a:avLst/>
          </a:prstGeom>
        </p:spPr>
      </p:pic>
    </p:spTree>
    <p:extLst>
      <p:ext uri="{BB962C8B-B14F-4D97-AF65-F5344CB8AC3E}">
        <p14:creationId xmlns:p14="http://schemas.microsoft.com/office/powerpoint/2010/main" val="176104870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4356354" cy="3064365"/>
          </a:xfrm>
          <a:prstGeom prst="rect">
            <a:avLst/>
          </a:prstGeom>
          <a:noFill/>
        </p:spPr>
        <p:txBody>
          <a:bodyPr wrap="square">
            <a:spAutoFit/>
          </a:bodyPr>
          <a:lstStyle/>
          <a:p>
            <a:pPr>
              <a:lnSpc>
                <a:spcPct val="150000"/>
              </a:lnSpc>
            </a:pPr>
            <a:r>
              <a:rPr lang="en-US" sz="1300"/>
              <a:t>“Bu test yoxlayır ki, bir istifadəçi </a:t>
            </a:r>
            <a:r>
              <a:rPr lang="en-US" sz="1300" b="1"/>
              <a:t>/api/login </a:t>
            </a:r>
            <a:r>
              <a:rPr lang="en-US" sz="1300"/>
              <a:t>endpoint-ə düzgün </a:t>
            </a:r>
            <a:r>
              <a:rPr lang="en-US" sz="1300" b="1"/>
              <a:t>e-mail</a:t>
            </a:r>
            <a:r>
              <a:rPr lang="en-US" sz="1300"/>
              <a:t> və </a:t>
            </a:r>
            <a:r>
              <a:rPr lang="en-US" sz="1300" b="1"/>
              <a:t>şifrə</a:t>
            </a:r>
            <a:r>
              <a:rPr lang="en-US" sz="1300"/>
              <a:t> ilə POST göndərdikdə:</a:t>
            </a:r>
            <a:endParaRPr lang="az-Latn-AZ" sz="1300"/>
          </a:p>
          <a:p>
            <a:pPr>
              <a:lnSpc>
                <a:spcPct val="150000"/>
              </a:lnSpc>
            </a:pPr>
            <a:endParaRPr lang="az-Latn-AZ" sz="1300"/>
          </a:p>
          <a:p>
            <a:pPr marL="342900" indent="-342900">
              <a:lnSpc>
                <a:spcPct val="150000"/>
              </a:lnSpc>
              <a:buFont typeface="+mj-lt"/>
              <a:buAutoNum type="arabicPeriod"/>
            </a:pPr>
            <a:r>
              <a:rPr lang="en-US" sz="1300"/>
              <a:t>Server 200 status kodu ilə cavab verir</a:t>
            </a:r>
            <a:r>
              <a:rPr lang="az-Latn-AZ" sz="1300"/>
              <a:t> mi</a:t>
            </a:r>
            <a:r>
              <a:rPr lang="en-US" sz="1300"/>
              <a:t>,</a:t>
            </a:r>
          </a:p>
          <a:p>
            <a:pPr marL="342900" indent="-342900">
              <a:lnSpc>
                <a:spcPct val="150000"/>
              </a:lnSpc>
              <a:buFont typeface="+mj-lt"/>
              <a:buAutoNum type="arabicPeriod"/>
            </a:pPr>
            <a:r>
              <a:rPr lang="en-US" sz="1300"/>
              <a:t>İstifadəçi məlumatları (id, name, email) qaytarılır</a:t>
            </a:r>
            <a:r>
              <a:rPr lang="az-Latn-AZ" sz="1300"/>
              <a:t>mı</a:t>
            </a:r>
            <a:r>
              <a:rPr lang="en-US" sz="1300"/>
              <a:t>,</a:t>
            </a:r>
          </a:p>
          <a:p>
            <a:pPr marL="342900" indent="-342900">
              <a:lnSpc>
                <a:spcPct val="150000"/>
              </a:lnSpc>
              <a:buFont typeface="+mj-lt"/>
              <a:buAutoNum type="arabicPeriod"/>
            </a:pPr>
            <a:r>
              <a:rPr lang="en-US" sz="1300"/>
              <a:t>Düzgün token yaradılır</a:t>
            </a:r>
            <a:r>
              <a:rPr lang="az-Latn-AZ" sz="1300"/>
              <a:t>mı</a:t>
            </a:r>
            <a:r>
              <a:rPr lang="en-US" sz="1300"/>
              <a:t> və geri </a:t>
            </a:r>
            <a:r>
              <a:rPr lang="az-Latn-AZ" sz="1300"/>
              <a:t>gəlirmi</a:t>
            </a:r>
            <a:r>
              <a:rPr lang="en-US" sz="1300"/>
              <a:t>,</a:t>
            </a:r>
          </a:p>
          <a:p>
            <a:pPr marL="342900" indent="-342900">
              <a:lnSpc>
                <a:spcPct val="150000"/>
              </a:lnSpc>
              <a:buFont typeface="+mj-lt"/>
              <a:buAutoNum type="arabicPeriod"/>
            </a:pPr>
            <a:r>
              <a:rPr lang="en-US" sz="1300"/>
              <a:t>İstifadəçi autentifikasiya</a:t>
            </a:r>
            <a:r>
              <a:rPr lang="az-Latn-AZ" sz="1300"/>
              <a:t> (giriş etdimi)</a:t>
            </a:r>
            <a:r>
              <a:rPr lang="en-US" sz="1300"/>
              <a:t> olu</a:t>
            </a:r>
            <a:r>
              <a:rPr lang="az-Latn-AZ" sz="1300"/>
              <a:t>rmu</a:t>
            </a:r>
            <a:r>
              <a:rPr lang="en-US" sz="1300"/>
              <a:t>.”</a:t>
            </a:r>
            <a:endParaRPr lang="az-Latn-AZ" sz="1300"/>
          </a:p>
          <a:p>
            <a:pPr>
              <a:lnSpc>
                <a:spcPct val="150000"/>
              </a:lnSpc>
            </a:pPr>
            <a:endParaRPr lang="az-Latn-AZ" sz="1300"/>
          </a:p>
          <a:p>
            <a:pPr>
              <a:lnSpc>
                <a:spcPct val="150000"/>
              </a:lnSpc>
            </a:pPr>
            <a:r>
              <a:rPr lang="en-US" sz="1300" b="1"/>
              <a:t>Yəni testin məqsədi: </a:t>
            </a:r>
            <a:r>
              <a:rPr lang="en-US" sz="1300"/>
              <a:t>login</a:t>
            </a:r>
            <a:r>
              <a:rPr lang="en-US" sz="1300" b="1"/>
              <a:t> </a:t>
            </a:r>
            <a:r>
              <a:rPr lang="en-US" sz="1300"/>
              <a:t>funksiyasının API-də düzgün </a:t>
            </a:r>
            <a:r>
              <a:rPr lang="az-Latn-AZ" sz="1300"/>
              <a:t>işləyib işləmədiyini</a:t>
            </a:r>
            <a:r>
              <a:rPr lang="en-US" sz="1300"/>
              <a:t> avtomatik yoxlamaqdır.</a:t>
            </a:r>
            <a:endParaRPr lang="ru-RU" sz="1300"/>
          </a:p>
        </p:txBody>
      </p:sp>
      <p:pic>
        <p:nvPicPr>
          <p:cNvPr id="6" name="Picture 5">
            <a:extLst>
              <a:ext uri="{FF2B5EF4-FFF2-40B4-BE49-F238E27FC236}">
                <a16:creationId xmlns:a16="http://schemas.microsoft.com/office/drawing/2014/main" id="{E54922FD-135C-806F-5FE8-5C4751CBEE44}"/>
              </a:ext>
            </a:extLst>
          </p:cNvPr>
          <p:cNvPicPr>
            <a:picLocks noChangeAspect="1"/>
          </p:cNvPicPr>
          <p:nvPr/>
        </p:nvPicPr>
        <p:blipFill>
          <a:blip r:embed="rId2"/>
          <a:srcRect r="2532"/>
          <a:stretch/>
        </p:blipFill>
        <p:spPr>
          <a:xfrm>
            <a:off x="4370672" y="0"/>
            <a:ext cx="7821328" cy="6858000"/>
          </a:xfrm>
          <a:prstGeom prst="rect">
            <a:avLst/>
          </a:prstGeom>
        </p:spPr>
      </p:pic>
    </p:spTree>
    <p:extLst>
      <p:ext uri="{BB962C8B-B14F-4D97-AF65-F5344CB8AC3E}">
        <p14:creationId xmlns:p14="http://schemas.microsoft.com/office/powerpoint/2010/main" val="7105856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699880"/>
            <a:ext cx="12192000" cy="5339667"/>
          </a:xfrm>
          <a:prstGeom prst="rect">
            <a:avLst/>
          </a:prstGeom>
          <a:noFill/>
        </p:spPr>
        <p:txBody>
          <a:bodyPr wrap="square">
            <a:spAutoFit/>
          </a:bodyPr>
          <a:lstStyle/>
          <a:p>
            <a:pPr marL="285750" indent="-285750">
              <a:buFont typeface="Wingdings" panose="05000000000000000000" pitchFamily="2" charset="2"/>
              <a:buChar char="q"/>
            </a:pPr>
            <a:r>
              <a:rPr lang="az-Latn-AZ" sz="1400"/>
              <a:t>lk olaraq modeli İMPORT edirik.</a:t>
            </a:r>
          </a:p>
          <a:p>
            <a:endParaRPr lang="az-Latn-AZ" sz="1400"/>
          </a:p>
          <a:p>
            <a:endParaRPr lang="az-Latn-AZ" sz="1400"/>
          </a:p>
          <a:p>
            <a:endParaRPr lang="az-Latn-AZ" sz="1400"/>
          </a:p>
          <a:p>
            <a:endParaRPr lang="az-Latn-AZ" sz="1400"/>
          </a:p>
          <a:p>
            <a:endParaRPr lang="az-Latn-AZ" sz="1400"/>
          </a:p>
          <a:p>
            <a:pPr marL="285750" indent="-285750">
              <a:lnSpc>
                <a:spcPct val="150000"/>
              </a:lnSpc>
              <a:buFont typeface="Wingdings" panose="05000000000000000000" pitchFamily="2" charset="2"/>
              <a:buChar char="q"/>
            </a:pPr>
            <a:r>
              <a:rPr lang="en-US" sz="1400"/>
              <a:t>Bu, </a:t>
            </a:r>
            <a:r>
              <a:rPr lang="en-US" sz="1400" b="1"/>
              <a:t>PestPHP</a:t>
            </a:r>
            <a:r>
              <a:rPr lang="en-US" sz="1400"/>
              <a:t> sintaksisidir (test() funksiyası).</a:t>
            </a:r>
          </a:p>
          <a:p>
            <a:pPr marL="285750" indent="-285750">
              <a:lnSpc>
                <a:spcPct val="150000"/>
              </a:lnSpc>
              <a:buFont typeface="Wingdings" panose="05000000000000000000" pitchFamily="2" charset="2"/>
              <a:buChar char="q"/>
            </a:pPr>
            <a:r>
              <a:rPr lang="en-US" sz="1400"/>
              <a:t>Testin adı 'user can login with valid credentials via api' qeyd olunur.</a:t>
            </a:r>
          </a:p>
          <a:p>
            <a:pPr marL="285750" indent="-285750">
              <a:lnSpc>
                <a:spcPct val="150000"/>
              </a:lnSpc>
              <a:buFont typeface="Wingdings" panose="05000000000000000000" pitchFamily="2" charset="2"/>
              <a:buChar char="q"/>
            </a:pPr>
            <a:r>
              <a:rPr lang="en-US" sz="1400"/>
              <a:t>Funksiya içində testin məntiqi yazılır.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pPr marL="285750" indent="-285750">
              <a:lnSpc>
                <a:spcPct val="150000"/>
              </a:lnSpc>
              <a:buFont typeface="Wingdings" panose="05000000000000000000" pitchFamily="2" charset="2"/>
              <a:buChar char="q"/>
            </a:pPr>
            <a:r>
              <a:rPr lang="en-US" sz="1400"/>
              <a:t>Test üçün nümunə istifadəçi yaradır</a:t>
            </a:r>
            <a:r>
              <a:rPr lang="az-Latn-AZ" sz="1400"/>
              <a:t>ıq</a:t>
            </a:r>
            <a:r>
              <a:rPr lang="en-US" sz="1400"/>
              <a:t>.</a:t>
            </a:r>
          </a:p>
          <a:p>
            <a:pPr marL="285750" indent="-285750">
              <a:lnSpc>
                <a:spcPct val="150000"/>
              </a:lnSpc>
              <a:buFont typeface="Wingdings" panose="05000000000000000000" pitchFamily="2" charset="2"/>
              <a:buChar char="q"/>
            </a:pPr>
            <a:r>
              <a:rPr lang="en-US" sz="1400" b="1"/>
              <a:t>User::factory()-&gt;create() </a:t>
            </a:r>
            <a:r>
              <a:rPr lang="en-US" sz="1400"/>
              <a:t>yeni user məlumatlarını verilənlər bazasına əlavə edir.</a:t>
            </a:r>
          </a:p>
        </p:txBody>
      </p:sp>
      <p:pic>
        <p:nvPicPr>
          <p:cNvPr id="3" name="Picture 2">
            <a:extLst>
              <a:ext uri="{FF2B5EF4-FFF2-40B4-BE49-F238E27FC236}">
                <a16:creationId xmlns:a16="http://schemas.microsoft.com/office/drawing/2014/main" id="{59640D1E-F640-AAC9-FC27-B4764174567A}"/>
              </a:ext>
            </a:extLst>
          </p:cNvPr>
          <p:cNvPicPr>
            <a:picLocks noChangeAspect="1"/>
          </p:cNvPicPr>
          <p:nvPr/>
        </p:nvPicPr>
        <p:blipFill>
          <a:blip r:embed="rId2"/>
          <a:stretch>
            <a:fillRect/>
          </a:stretch>
        </p:blipFill>
        <p:spPr>
          <a:xfrm>
            <a:off x="0" y="-5289"/>
            <a:ext cx="3088640" cy="705169"/>
          </a:xfrm>
          <a:prstGeom prst="rect">
            <a:avLst/>
          </a:prstGeom>
        </p:spPr>
      </p:pic>
      <p:pic>
        <p:nvPicPr>
          <p:cNvPr id="6" name="Picture 5">
            <a:extLst>
              <a:ext uri="{FF2B5EF4-FFF2-40B4-BE49-F238E27FC236}">
                <a16:creationId xmlns:a16="http://schemas.microsoft.com/office/drawing/2014/main" id="{CC1682B3-BC95-8146-CFFE-E8A6CC54F4AE}"/>
              </a:ext>
            </a:extLst>
          </p:cNvPr>
          <p:cNvPicPr>
            <a:picLocks noChangeAspect="1"/>
          </p:cNvPicPr>
          <p:nvPr/>
        </p:nvPicPr>
        <p:blipFill>
          <a:blip r:embed="rId3"/>
          <a:stretch>
            <a:fillRect/>
          </a:stretch>
        </p:blipFill>
        <p:spPr>
          <a:xfrm>
            <a:off x="0" y="1423844"/>
            <a:ext cx="8194368" cy="628476"/>
          </a:xfrm>
          <a:prstGeom prst="rect">
            <a:avLst/>
          </a:prstGeom>
        </p:spPr>
      </p:pic>
      <p:pic>
        <p:nvPicPr>
          <p:cNvPr id="8" name="Picture 7">
            <a:extLst>
              <a:ext uri="{FF2B5EF4-FFF2-40B4-BE49-F238E27FC236}">
                <a16:creationId xmlns:a16="http://schemas.microsoft.com/office/drawing/2014/main" id="{12DDF819-47F3-9921-4243-C496DD9BB031}"/>
              </a:ext>
            </a:extLst>
          </p:cNvPr>
          <p:cNvPicPr>
            <a:picLocks noChangeAspect="1"/>
          </p:cNvPicPr>
          <p:nvPr/>
        </p:nvPicPr>
        <p:blipFill>
          <a:blip r:embed="rId4"/>
          <a:stretch>
            <a:fillRect/>
          </a:stretch>
        </p:blipFill>
        <p:spPr>
          <a:xfrm>
            <a:off x="0" y="3675484"/>
            <a:ext cx="5000376" cy="1607716"/>
          </a:xfrm>
          <a:prstGeom prst="rect">
            <a:avLst/>
          </a:prstGeom>
        </p:spPr>
      </p:pic>
    </p:spTree>
    <p:extLst>
      <p:ext uri="{BB962C8B-B14F-4D97-AF65-F5344CB8AC3E}">
        <p14:creationId xmlns:p14="http://schemas.microsoft.com/office/powerpoint/2010/main" val="141111716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1444378"/>
            <a:ext cx="12192000" cy="3554819"/>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n-US"/>
              <a:t>API sorğusu göndərilir.</a:t>
            </a:r>
          </a:p>
          <a:p>
            <a:pPr marL="285750" indent="-285750">
              <a:lnSpc>
                <a:spcPct val="150000"/>
              </a:lnSpc>
              <a:buFont typeface="Wingdings" panose="05000000000000000000" pitchFamily="2" charset="2"/>
              <a:buChar char="q"/>
            </a:pPr>
            <a:r>
              <a:rPr lang="en-US"/>
              <a:t>POST metodu ilə /api/login endpointinə JSON formatında məlumat göndərilir.</a:t>
            </a:r>
          </a:p>
          <a:p>
            <a:pPr marL="285750" indent="-285750">
              <a:lnSpc>
                <a:spcPct val="150000"/>
              </a:lnSpc>
              <a:buFont typeface="Wingdings" panose="05000000000000000000" pitchFamily="2" charset="2"/>
              <a:buChar char="q"/>
            </a:pPr>
            <a:r>
              <a:rPr lang="en-US"/>
              <a:t>Məqsəd: test istifadəçisi login ola bilirmi, yoxlamaq.</a:t>
            </a:r>
          </a:p>
          <a:p>
            <a:endParaRPr lang="en-US"/>
          </a:p>
          <a:p>
            <a:endParaRPr lang="en-US"/>
          </a:p>
          <a:p>
            <a:endParaRPr lang="en-US"/>
          </a:p>
          <a:p>
            <a:endParaRPr lang="en-US"/>
          </a:p>
          <a:p>
            <a:endParaRPr lang="en-US"/>
          </a:p>
          <a:p>
            <a:pPr marL="285750" indent="-285750">
              <a:buFont typeface="Wingdings" panose="05000000000000000000" pitchFamily="2" charset="2"/>
              <a:buChar char="q"/>
            </a:pPr>
            <a:r>
              <a:rPr lang="en-US"/>
              <a:t>API cavabının HTTP status kodunun 200 oldub olmad</a:t>
            </a:r>
            <a:r>
              <a:rPr lang="az-Latn-AZ"/>
              <a:t>ığını</a:t>
            </a:r>
            <a:r>
              <a:rPr lang="en-US"/>
              <a:t> yoxlayır (yəni login uğurlu olmalıdır).</a:t>
            </a:r>
          </a:p>
          <a:p>
            <a:endParaRPr lang="en-US"/>
          </a:p>
          <a:p>
            <a:endParaRPr lang="ru-RU"/>
          </a:p>
        </p:txBody>
      </p:sp>
      <p:pic>
        <p:nvPicPr>
          <p:cNvPr id="3" name="Picture 2">
            <a:extLst>
              <a:ext uri="{FF2B5EF4-FFF2-40B4-BE49-F238E27FC236}">
                <a16:creationId xmlns:a16="http://schemas.microsoft.com/office/drawing/2014/main" id="{2D4E07E3-60EB-5182-9B65-A31C4799B2F9}"/>
              </a:ext>
            </a:extLst>
          </p:cNvPr>
          <p:cNvPicPr>
            <a:picLocks noChangeAspect="1"/>
          </p:cNvPicPr>
          <p:nvPr/>
        </p:nvPicPr>
        <p:blipFill>
          <a:blip r:embed="rId2"/>
          <a:stretch>
            <a:fillRect/>
          </a:stretch>
        </p:blipFill>
        <p:spPr>
          <a:xfrm>
            <a:off x="0" y="-1"/>
            <a:ext cx="4673600" cy="1444379"/>
          </a:xfrm>
          <a:prstGeom prst="rect">
            <a:avLst/>
          </a:prstGeom>
        </p:spPr>
      </p:pic>
      <p:pic>
        <p:nvPicPr>
          <p:cNvPr id="6" name="Picture 5">
            <a:extLst>
              <a:ext uri="{FF2B5EF4-FFF2-40B4-BE49-F238E27FC236}">
                <a16:creationId xmlns:a16="http://schemas.microsoft.com/office/drawing/2014/main" id="{4F711E6F-949D-9B36-1E87-9D80AF9BF452}"/>
              </a:ext>
            </a:extLst>
          </p:cNvPr>
          <p:cNvPicPr>
            <a:picLocks noChangeAspect="1"/>
          </p:cNvPicPr>
          <p:nvPr/>
        </p:nvPicPr>
        <p:blipFill>
          <a:blip r:embed="rId3"/>
          <a:stretch>
            <a:fillRect/>
          </a:stretch>
        </p:blipFill>
        <p:spPr>
          <a:xfrm>
            <a:off x="0" y="3275310"/>
            <a:ext cx="3920730" cy="707410"/>
          </a:xfrm>
          <a:prstGeom prst="rect">
            <a:avLst/>
          </a:prstGeom>
        </p:spPr>
      </p:pic>
    </p:spTree>
    <p:extLst>
      <p:ext uri="{BB962C8B-B14F-4D97-AF65-F5344CB8AC3E}">
        <p14:creationId xmlns:p14="http://schemas.microsoft.com/office/powerpoint/2010/main" val="222557498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1693185"/>
            <a:ext cx="12192000" cy="4939814"/>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n-US"/>
              <a:t>Cavabın JSON formatının strukturunu yoxlayır.</a:t>
            </a:r>
          </a:p>
          <a:p>
            <a:pPr marL="285750" indent="-285750">
              <a:lnSpc>
                <a:spcPct val="150000"/>
              </a:lnSpc>
              <a:buFont typeface="Wingdings" panose="05000000000000000000" pitchFamily="2" charset="2"/>
              <a:buChar char="q"/>
            </a:pPr>
            <a:r>
              <a:rPr lang="en-US" b="1"/>
              <a:t>user</a:t>
            </a:r>
            <a:r>
              <a:rPr lang="en-US"/>
              <a:t> içində </a:t>
            </a:r>
            <a:r>
              <a:rPr lang="en-US" b="1"/>
              <a:t>id</a:t>
            </a:r>
            <a:r>
              <a:rPr lang="en-US"/>
              <a:t>, </a:t>
            </a:r>
            <a:r>
              <a:rPr lang="en-US" b="1"/>
              <a:t>name</a:t>
            </a:r>
            <a:r>
              <a:rPr lang="en-US"/>
              <a:t>, </a:t>
            </a:r>
            <a:r>
              <a:rPr lang="en-US" b="1"/>
              <a:t>email</a:t>
            </a:r>
            <a:r>
              <a:rPr lang="en-US"/>
              <a:t> olmalı</a:t>
            </a:r>
            <a:r>
              <a:rPr lang="az-Latn-AZ"/>
              <a:t>dır</a:t>
            </a:r>
            <a:r>
              <a:rPr lang="en-US"/>
              <a:t>, həmçinin token olmalıdır.</a:t>
            </a:r>
          </a:p>
          <a:p>
            <a:pPr marL="285750" indent="-285750">
              <a:lnSpc>
                <a:spcPct val="150000"/>
              </a:lnSpc>
              <a:buFont typeface="Wingdings" panose="05000000000000000000" pitchFamily="2" charset="2"/>
              <a:buChar char="q"/>
            </a:pPr>
            <a:r>
              <a:rPr lang="en-US"/>
              <a:t>Bu cavabın formatının doğru olub olmadığını test edir.</a:t>
            </a:r>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pPr marL="285750" indent="-285750">
              <a:lnSpc>
                <a:spcPct val="150000"/>
              </a:lnSpc>
              <a:buFont typeface="Wingdings" panose="05000000000000000000" pitchFamily="2" charset="2"/>
              <a:buChar char="q"/>
            </a:pPr>
            <a:r>
              <a:rPr lang="en-US"/>
              <a:t>Cavabın real dəyərləri ilə test istifadəçisinin məlumatlarının uyğun olub-olmadığını yoxlayır.</a:t>
            </a:r>
          </a:p>
          <a:p>
            <a:pPr marL="285750" indent="-285750">
              <a:lnSpc>
                <a:spcPct val="150000"/>
              </a:lnSpc>
              <a:buFont typeface="Wingdings" panose="05000000000000000000" pitchFamily="2" charset="2"/>
              <a:buChar char="q"/>
            </a:pPr>
            <a:r>
              <a:rPr lang="en-US"/>
              <a:t>Burada id, name və email testdə yaradılan user ilə eyni olmalıdır.</a:t>
            </a:r>
            <a:endParaRPr lang="az-Latn-AZ"/>
          </a:p>
          <a:p>
            <a:endParaRPr lang="ru-RU"/>
          </a:p>
        </p:txBody>
      </p:sp>
      <p:pic>
        <p:nvPicPr>
          <p:cNvPr id="3" name="Picture 2">
            <a:extLst>
              <a:ext uri="{FF2B5EF4-FFF2-40B4-BE49-F238E27FC236}">
                <a16:creationId xmlns:a16="http://schemas.microsoft.com/office/drawing/2014/main" id="{510E697B-46DD-B0D1-126F-F1FD09593CFB}"/>
              </a:ext>
            </a:extLst>
          </p:cNvPr>
          <p:cNvPicPr>
            <a:picLocks noChangeAspect="1"/>
          </p:cNvPicPr>
          <p:nvPr/>
        </p:nvPicPr>
        <p:blipFill>
          <a:blip r:embed="rId2"/>
          <a:stretch>
            <a:fillRect/>
          </a:stretch>
        </p:blipFill>
        <p:spPr>
          <a:xfrm>
            <a:off x="0" y="1"/>
            <a:ext cx="2661920" cy="1693184"/>
          </a:xfrm>
          <a:prstGeom prst="rect">
            <a:avLst/>
          </a:prstGeom>
        </p:spPr>
      </p:pic>
      <p:pic>
        <p:nvPicPr>
          <p:cNvPr id="8" name="Picture 7">
            <a:extLst>
              <a:ext uri="{FF2B5EF4-FFF2-40B4-BE49-F238E27FC236}">
                <a16:creationId xmlns:a16="http://schemas.microsoft.com/office/drawing/2014/main" id="{266EBEB9-6CE8-166C-926D-07E44929F419}"/>
              </a:ext>
            </a:extLst>
          </p:cNvPr>
          <p:cNvPicPr>
            <a:picLocks noChangeAspect="1"/>
          </p:cNvPicPr>
          <p:nvPr/>
        </p:nvPicPr>
        <p:blipFill>
          <a:blip r:embed="rId3"/>
          <a:stretch>
            <a:fillRect/>
          </a:stretch>
        </p:blipFill>
        <p:spPr>
          <a:xfrm>
            <a:off x="-76305" y="3602919"/>
            <a:ext cx="2661920" cy="1794269"/>
          </a:xfrm>
          <a:prstGeom prst="rect">
            <a:avLst/>
          </a:prstGeom>
        </p:spPr>
      </p:pic>
    </p:spTree>
    <p:extLst>
      <p:ext uri="{BB962C8B-B14F-4D97-AF65-F5344CB8AC3E}">
        <p14:creationId xmlns:p14="http://schemas.microsoft.com/office/powerpoint/2010/main" val="148418145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10160" y="621045"/>
            <a:ext cx="12192000" cy="2308324"/>
          </a:xfrm>
          <a:prstGeom prst="rect">
            <a:avLst/>
          </a:prstGeom>
          <a:noFill/>
        </p:spPr>
        <p:txBody>
          <a:bodyPr wrap="square">
            <a:spAutoFit/>
          </a:bodyPr>
          <a:lstStyle/>
          <a:p>
            <a:r>
              <a:rPr lang="en-US"/>
              <a:t>JSON cavabındakı token sahəsinin boş olmadığını yoxlayır. Bu token API login üçün mütləq lazımdır (Sanctum tokeni).</a:t>
            </a:r>
            <a:endParaRPr lang="az-Latn-AZ"/>
          </a:p>
          <a:p>
            <a:endParaRPr lang="az-Latn-AZ"/>
          </a:p>
          <a:p>
            <a:endParaRPr lang="az-Latn-AZ"/>
          </a:p>
          <a:p>
            <a:endParaRPr lang="az-Latn-AZ"/>
          </a:p>
          <a:p>
            <a:endParaRPr lang="az-Latn-AZ"/>
          </a:p>
          <a:p>
            <a:endParaRPr lang="az-Latn-AZ"/>
          </a:p>
          <a:p>
            <a:r>
              <a:rPr lang="en-US"/>
              <a:t>Testin sonunda istifadəçinin autentifikasiya olunub-olunmadığını yoxlayır. Yəni token və sessiya ilə istifadəçi sistemdə aktiv statusdadır</a:t>
            </a:r>
            <a:r>
              <a:rPr lang="az-Latn-AZ"/>
              <a:t> mı yoxsa deyil mi yoxlayır</a:t>
            </a:r>
            <a:r>
              <a:rPr lang="en-US"/>
              <a:t>.</a:t>
            </a:r>
            <a:endParaRPr lang="ru-RU"/>
          </a:p>
        </p:txBody>
      </p:sp>
      <p:pic>
        <p:nvPicPr>
          <p:cNvPr id="3" name="Picture 2">
            <a:extLst>
              <a:ext uri="{FF2B5EF4-FFF2-40B4-BE49-F238E27FC236}">
                <a16:creationId xmlns:a16="http://schemas.microsoft.com/office/drawing/2014/main" id="{87DF51BC-D86F-D9CA-0BA2-C54EF9C271CF}"/>
              </a:ext>
            </a:extLst>
          </p:cNvPr>
          <p:cNvPicPr>
            <a:picLocks noChangeAspect="1"/>
          </p:cNvPicPr>
          <p:nvPr/>
        </p:nvPicPr>
        <p:blipFill>
          <a:blip r:embed="rId2"/>
          <a:stretch>
            <a:fillRect/>
          </a:stretch>
        </p:blipFill>
        <p:spPr>
          <a:xfrm>
            <a:off x="0" y="0"/>
            <a:ext cx="7175053" cy="621045"/>
          </a:xfrm>
          <a:prstGeom prst="rect">
            <a:avLst/>
          </a:prstGeom>
        </p:spPr>
      </p:pic>
      <p:pic>
        <p:nvPicPr>
          <p:cNvPr id="6" name="Picture 5">
            <a:extLst>
              <a:ext uri="{FF2B5EF4-FFF2-40B4-BE49-F238E27FC236}">
                <a16:creationId xmlns:a16="http://schemas.microsoft.com/office/drawing/2014/main" id="{4EF2F5C7-ED97-A8FD-FA51-1B5A09B87DEC}"/>
              </a:ext>
            </a:extLst>
          </p:cNvPr>
          <p:cNvPicPr>
            <a:picLocks noChangeAspect="1"/>
          </p:cNvPicPr>
          <p:nvPr/>
        </p:nvPicPr>
        <p:blipFill>
          <a:blip r:embed="rId3"/>
          <a:stretch>
            <a:fillRect/>
          </a:stretch>
        </p:blipFill>
        <p:spPr>
          <a:xfrm>
            <a:off x="0" y="1401854"/>
            <a:ext cx="4834350" cy="823186"/>
          </a:xfrm>
          <a:prstGeom prst="rect">
            <a:avLst/>
          </a:prstGeom>
        </p:spPr>
      </p:pic>
    </p:spTree>
    <p:extLst>
      <p:ext uri="{BB962C8B-B14F-4D97-AF65-F5344CB8AC3E}">
        <p14:creationId xmlns:p14="http://schemas.microsoft.com/office/powerpoint/2010/main" val="185513634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5632311"/>
          </a:xfrm>
          <a:prstGeom prst="rect">
            <a:avLst/>
          </a:prstGeom>
          <a:noFill/>
        </p:spPr>
        <p:txBody>
          <a:bodyPr wrap="square">
            <a:spAutoFit/>
          </a:bodyPr>
          <a:lstStyle/>
          <a:p>
            <a:r>
              <a:rPr lang="az-Latn-AZ"/>
              <a:t>İndi </a:t>
            </a:r>
            <a:r>
              <a:rPr lang="az-Latn-AZ" b="1"/>
              <a:t>LoginApiTest</a:t>
            </a:r>
            <a:r>
              <a:rPr lang="az-Latn-AZ"/>
              <a:t> adlı faylı işə salmaq üçün terminalda yazırıq: </a:t>
            </a:r>
            <a:r>
              <a:rPr lang="az-Latn-AZ" b="1">
                <a:solidFill>
                  <a:srgbClr val="FF0000"/>
                </a:solidFill>
              </a:rPr>
              <a:t>php artisan test --filter=LoginApiTest</a:t>
            </a:r>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pPr marL="285750" indent="-285750">
              <a:lnSpc>
                <a:spcPct val="150000"/>
              </a:lnSpc>
              <a:buFont typeface="Wingdings" panose="05000000000000000000" pitchFamily="2" charset="2"/>
              <a:buChar char="q"/>
            </a:pPr>
            <a:r>
              <a:rPr lang="az-Latn-AZ"/>
              <a:t>PASS LoginApiTest → Yazdığın LoginApiTest uğurla işləyib, heç bir xəta yoxdur.</a:t>
            </a:r>
          </a:p>
          <a:p>
            <a:pPr marL="285750" indent="-285750">
              <a:lnSpc>
                <a:spcPct val="150000"/>
              </a:lnSpc>
              <a:buFont typeface="Wingdings" panose="05000000000000000000" pitchFamily="2" charset="2"/>
              <a:buChar char="q"/>
            </a:pPr>
            <a:r>
              <a:rPr lang="az-Latn-AZ"/>
              <a:t>user can login with valid credentials via api → Test ssenarisi gözlənildiyi kimi nəticə verib (login işləyir).</a:t>
            </a:r>
          </a:p>
          <a:p>
            <a:pPr marL="285750" indent="-285750">
              <a:lnSpc>
                <a:spcPct val="150000"/>
              </a:lnSpc>
              <a:buFont typeface="Wingdings" panose="05000000000000000000" pitchFamily="2" charset="2"/>
              <a:buChar char="q"/>
            </a:pPr>
            <a:r>
              <a:rPr lang="az-Latn-AZ"/>
              <a:t>1 passed (9 assertions) → 1 test var idi və içində yazılan 9 yoxlama şərtinin hamısı doğru çıxıb.</a:t>
            </a:r>
          </a:p>
          <a:p>
            <a:pPr marL="285750" indent="-285750">
              <a:lnSpc>
                <a:spcPct val="150000"/>
              </a:lnSpc>
              <a:buFont typeface="Wingdings" panose="05000000000000000000" pitchFamily="2" charset="2"/>
              <a:buChar char="q"/>
            </a:pPr>
            <a:r>
              <a:rPr lang="az-Latn-AZ"/>
              <a:t>Duration: 16.67s → Bütün testlərin icrası 16.67 saniyə çəkib.</a:t>
            </a:r>
          </a:p>
          <a:p>
            <a:pPr marL="285750" indent="-285750">
              <a:lnSpc>
                <a:spcPct val="150000"/>
              </a:lnSpc>
              <a:buFont typeface="Wingdings" panose="05000000000000000000" pitchFamily="2" charset="2"/>
              <a:buChar char="q"/>
            </a:pPr>
            <a:r>
              <a:rPr lang="az-Latn-AZ"/>
              <a:t>Yəni qısaca: API login endpoint-in düzgün işlədiyi testlə sübut olundu</a:t>
            </a:r>
          </a:p>
          <a:p>
            <a:pPr marL="285750" indent="-285750">
              <a:lnSpc>
                <a:spcPct val="150000"/>
              </a:lnSpc>
              <a:buFont typeface="Wingdings" panose="05000000000000000000" pitchFamily="2" charset="2"/>
              <a:buChar char="q"/>
            </a:pPr>
            <a:endParaRPr lang="az-Latn-AZ"/>
          </a:p>
          <a:p>
            <a:endParaRPr lang="az-Latn-AZ"/>
          </a:p>
        </p:txBody>
      </p:sp>
      <p:pic>
        <p:nvPicPr>
          <p:cNvPr id="4" name="Picture 3">
            <a:extLst>
              <a:ext uri="{FF2B5EF4-FFF2-40B4-BE49-F238E27FC236}">
                <a16:creationId xmlns:a16="http://schemas.microsoft.com/office/drawing/2014/main" id="{71F033A3-A09E-005D-5E30-95CB76254CCB}"/>
              </a:ext>
            </a:extLst>
          </p:cNvPr>
          <p:cNvPicPr>
            <a:picLocks noChangeAspect="1"/>
          </p:cNvPicPr>
          <p:nvPr/>
        </p:nvPicPr>
        <p:blipFill>
          <a:blip r:embed="rId2"/>
          <a:stretch>
            <a:fillRect/>
          </a:stretch>
        </p:blipFill>
        <p:spPr>
          <a:xfrm>
            <a:off x="0" y="552367"/>
            <a:ext cx="5532599" cy="1912786"/>
          </a:xfrm>
          <a:prstGeom prst="rect">
            <a:avLst/>
          </a:prstGeom>
        </p:spPr>
      </p:pic>
    </p:spTree>
    <p:extLst>
      <p:ext uri="{BB962C8B-B14F-4D97-AF65-F5344CB8AC3E}">
        <p14:creationId xmlns:p14="http://schemas.microsoft.com/office/powerpoint/2010/main" val="18220160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923330"/>
          </a:xfrm>
          <a:prstGeom prst="rect">
            <a:avLst/>
          </a:prstGeom>
          <a:noFill/>
        </p:spPr>
        <p:txBody>
          <a:bodyPr wrap="square">
            <a:spAutoFit/>
          </a:bodyPr>
          <a:lstStyle/>
          <a:p>
            <a:r>
              <a:rPr lang="en-US"/>
              <a:t>.env </a:t>
            </a:r>
            <a:r>
              <a:rPr lang="az-Latn-AZ"/>
              <a:t> faylında DB adı default olaraq qeyd edilibdir. </a:t>
            </a:r>
          </a:p>
          <a:p>
            <a:endParaRPr lang="az-Latn-AZ"/>
          </a:p>
          <a:p>
            <a:r>
              <a:rPr lang="az-Latn-AZ"/>
              <a:t>İstəsəniz dəyişdirə bilərsiz.</a:t>
            </a:r>
            <a:endParaRPr lang="ru-RU"/>
          </a:p>
        </p:txBody>
      </p:sp>
      <p:pic>
        <p:nvPicPr>
          <p:cNvPr id="3" name="Picture 2">
            <a:extLst>
              <a:ext uri="{FF2B5EF4-FFF2-40B4-BE49-F238E27FC236}">
                <a16:creationId xmlns:a16="http://schemas.microsoft.com/office/drawing/2014/main" id="{F1EA6002-29D1-315A-1143-423CAAB99166}"/>
              </a:ext>
            </a:extLst>
          </p:cNvPr>
          <p:cNvPicPr>
            <a:picLocks noChangeAspect="1"/>
          </p:cNvPicPr>
          <p:nvPr/>
        </p:nvPicPr>
        <p:blipFill>
          <a:blip r:embed="rId2"/>
          <a:stretch>
            <a:fillRect/>
          </a:stretch>
        </p:blipFill>
        <p:spPr>
          <a:xfrm>
            <a:off x="6904749" y="0"/>
            <a:ext cx="5287251" cy="6858000"/>
          </a:xfrm>
          <a:prstGeom prst="rect">
            <a:avLst/>
          </a:prstGeom>
        </p:spPr>
      </p:pic>
    </p:spTree>
    <p:extLst>
      <p:ext uri="{BB962C8B-B14F-4D97-AF65-F5344CB8AC3E}">
        <p14:creationId xmlns:p14="http://schemas.microsoft.com/office/powerpoint/2010/main" val="419059814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5909310"/>
          </a:xfrm>
          <a:prstGeom prst="rect">
            <a:avLst/>
          </a:prstGeom>
          <a:noFill/>
        </p:spPr>
        <p:txBody>
          <a:bodyPr wrap="square">
            <a:spAutoFit/>
          </a:bodyPr>
          <a:lstStyle/>
          <a:p>
            <a:r>
              <a:rPr lang="az-Latn-AZ"/>
              <a:t>Növbəti testi yazırıq:</a:t>
            </a:r>
            <a:endParaRPr lang="en-US"/>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en-US"/>
          </a:p>
          <a:p>
            <a:r>
              <a:rPr lang="en-US"/>
              <a:t>Bu test səhv email ilə login cəhdinin uğursuz olduğunu yoxlayır və serverin 422 statusu ilə email üçün validation xətası qaytardığını təsdiqləyir.</a:t>
            </a:r>
          </a:p>
          <a:p>
            <a:endParaRPr lang="en-US"/>
          </a:p>
          <a:p>
            <a:r>
              <a:rPr lang="en-US"/>
              <a:t>Eyni zamanda istifadəçinin autentifikasiya olunmadığını (guest qaldığını) yoxlayaraq təhlükəsizliyi test edir.</a:t>
            </a:r>
            <a:endParaRPr lang="ru-RU"/>
          </a:p>
        </p:txBody>
      </p:sp>
      <p:pic>
        <p:nvPicPr>
          <p:cNvPr id="3" name="Picture 2">
            <a:extLst>
              <a:ext uri="{FF2B5EF4-FFF2-40B4-BE49-F238E27FC236}">
                <a16:creationId xmlns:a16="http://schemas.microsoft.com/office/drawing/2014/main" id="{FE4B028E-64DB-B732-E424-4C0DB81B7946}"/>
              </a:ext>
            </a:extLst>
          </p:cNvPr>
          <p:cNvPicPr>
            <a:picLocks noChangeAspect="1"/>
          </p:cNvPicPr>
          <p:nvPr/>
        </p:nvPicPr>
        <p:blipFill>
          <a:blip r:embed="rId2"/>
          <a:stretch>
            <a:fillRect/>
          </a:stretch>
        </p:blipFill>
        <p:spPr>
          <a:xfrm>
            <a:off x="0" y="404916"/>
            <a:ext cx="7030720" cy="4105483"/>
          </a:xfrm>
          <a:prstGeom prst="rect">
            <a:avLst/>
          </a:prstGeom>
        </p:spPr>
      </p:pic>
    </p:spTree>
    <p:extLst>
      <p:ext uri="{BB962C8B-B14F-4D97-AF65-F5344CB8AC3E}">
        <p14:creationId xmlns:p14="http://schemas.microsoft.com/office/powerpoint/2010/main" val="320206157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Testləri yoxlamaq üçün terminalda bu cürdə yaza bilərsiz.</a:t>
            </a:r>
            <a:endParaRPr lang="ru-RU"/>
          </a:p>
        </p:txBody>
      </p:sp>
      <p:pic>
        <p:nvPicPr>
          <p:cNvPr id="3" name="Picture 2">
            <a:extLst>
              <a:ext uri="{FF2B5EF4-FFF2-40B4-BE49-F238E27FC236}">
                <a16:creationId xmlns:a16="http://schemas.microsoft.com/office/drawing/2014/main" id="{D59FCC26-3944-F08F-0272-5BD2FB606703}"/>
              </a:ext>
            </a:extLst>
          </p:cNvPr>
          <p:cNvPicPr>
            <a:picLocks noChangeAspect="1"/>
          </p:cNvPicPr>
          <p:nvPr/>
        </p:nvPicPr>
        <p:blipFill>
          <a:blip r:embed="rId2"/>
          <a:stretch>
            <a:fillRect/>
          </a:stretch>
        </p:blipFill>
        <p:spPr>
          <a:xfrm>
            <a:off x="2661920" y="502328"/>
            <a:ext cx="9530080" cy="6355672"/>
          </a:xfrm>
          <a:prstGeom prst="rect">
            <a:avLst/>
          </a:prstGeom>
        </p:spPr>
      </p:pic>
    </p:spTree>
    <p:extLst>
      <p:ext uri="{BB962C8B-B14F-4D97-AF65-F5344CB8AC3E}">
        <p14:creationId xmlns:p14="http://schemas.microsoft.com/office/powerpoint/2010/main" val="120862229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en-US"/>
              <a:t>Bu test yoxlayır ki, düzgün email amma səhv şifrə göndərildikdə API login-ə icazə verməsin, 422 statusu qaytarsın və istifadəçi auth olunmasın.</a:t>
            </a:r>
            <a:endParaRPr lang="ru-RU"/>
          </a:p>
        </p:txBody>
      </p:sp>
      <p:pic>
        <p:nvPicPr>
          <p:cNvPr id="3" name="Picture 2">
            <a:extLst>
              <a:ext uri="{FF2B5EF4-FFF2-40B4-BE49-F238E27FC236}">
                <a16:creationId xmlns:a16="http://schemas.microsoft.com/office/drawing/2014/main" id="{D273E2CF-D9A0-9C2C-5D43-356A1FFAB5CA}"/>
              </a:ext>
            </a:extLst>
          </p:cNvPr>
          <p:cNvPicPr>
            <a:picLocks noChangeAspect="1"/>
          </p:cNvPicPr>
          <p:nvPr/>
        </p:nvPicPr>
        <p:blipFill>
          <a:blip r:embed="rId2"/>
          <a:stretch>
            <a:fillRect/>
          </a:stretch>
        </p:blipFill>
        <p:spPr>
          <a:xfrm>
            <a:off x="0" y="646331"/>
            <a:ext cx="7182078" cy="4657189"/>
          </a:xfrm>
          <a:prstGeom prst="rect">
            <a:avLst/>
          </a:prstGeom>
        </p:spPr>
      </p:pic>
    </p:spTree>
    <p:extLst>
      <p:ext uri="{BB962C8B-B14F-4D97-AF65-F5344CB8AC3E}">
        <p14:creationId xmlns:p14="http://schemas.microsoft.com/office/powerpoint/2010/main" val="171604078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en-US"/>
              <a:t>Bu iki test yoxlayır ki, login sorğusunda email və ya password göndərilmədikdə API 422 xətası versin və müvafiq sahəni validation xətası kimi qaytarsın.</a:t>
            </a:r>
            <a:endParaRPr lang="ru-RU"/>
          </a:p>
        </p:txBody>
      </p:sp>
      <p:pic>
        <p:nvPicPr>
          <p:cNvPr id="3" name="Picture 2">
            <a:extLst>
              <a:ext uri="{FF2B5EF4-FFF2-40B4-BE49-F238E27FC236}">
                <a16:creationId xmlns:a16="http://schemas.microsoft.com/office/drawing/2014/main" id="{89DE8921-553F-6B36-F497-548BD8AB22C0}"/>
              </a:ext>
            </a:extLst>
          </p:cNvPr>
          <p:cNvPicPr>
            <a:picLocks noChangeAspect="1"/>
          </p:cNvPicPr>
          <p:nvPr/>
        </p:nvPicPr>
        <p:blipFill>
          <a:blip r:embed="rId2"/>
          <a:stretch>
            <a:fillRect/>
          </a:stretch>
        </p:blipFill>
        <p:spPr>
          <a:xfrm>
            <a:off x="0" y="773192"/>
            <a:ext cx="7155800" cy="5494496"/>
          </a:xfrm>
          <a:prstGeom prst="rect">
            <a:avLst/>
          </a:prstGeom>
        </p:spPr>
      </p:pic>
    </p:spTree>
    <p:extLst>
      <p:ext uri="{BB962C8B-B14F-4D97-AF65-F5344CB8AC3E}">
        <p14:creationId xmlns:p14="http://schemas.microsoft.com/office/powerpoint/2010/main" val="21742004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Bu test email formatının düzgünlüyünü yoxlayır.</a:t>
            </a:r>
            <a:endParaRPr lang="ru-RU"/>
          </a:p>
        </p:txBody>
      </p:sp>
      <p:pic>
        <p:nvPicPr>
          <p:cNvPr id="3" name="Picture 2">
            <a:extLst>
              <a:ext uri="{FF2B5EF4-FFF2-40B4-BE49-F238E27FC236}">
                <a16:creationId xmlns:a16="http://schemas.microsoft.com/office/drawing/2014/main" id="{A0A31003-3408-E8AF-7EE0-AFEB12AE09A2}"/>
              </a:ext>
            </a:extLst>
          </p:cNvPr>
          <p:cNvPicPr>
            <a:picLocks noChangeAspect="1"/>
          </p:cNvPicPr>
          <p:nvPr/>
        </p:nvPicPr>
        <p:blipFill>
          <a:blip r:embed="rId2"/>
          <a:stretch>
            <a:fillRect/>
          </a:stretch>
        </p:blipFill>
        <p:spPr>
          <a:xfrm>
            <a:off x="0" y="620821"/>
            <a:ext cx="7148179" cy="4823878"/>
          </a:xfrm>
          <a:prstGeom prst="rect">
            <a:avLst/>
          </a:prstGeom>
        </p:spPr>
      </p:pic>
    </p:spTree>
    <p:extLst>
      <p:ext uri="{BB962C8B-B14F-4D97-AF65-F5344CB8AC3E}">
        <p14:creationId xmlns:p14="http://schemas.microsoft.com/office/powerpoint/2010/main" val="207490430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en-US"/>
              <a:t>Bu test yoxlayır ki, </a:t>
            </a:r>
            <a:r>
              <a:rPr lang="en-US" b="1"/>
              <a:t>istifadəçi login zamanı ardıcıl çox dəfə səhv şifrə daxil edərsə, sistem onu bloklasın (rate limit tətbiq etsin)</a:t>
            </a:r>
            <a:r>
              <a:rPr lang="en-US"/>
              <a:t> və növbəti cəhdlərdə 422 statusu ilə xəta qaytarsın.</a:t>
            </a:r>
            <a:endParaRPr lang="ru-RU"/>
          </a:p>
        </p:txBody>
      </p:sp>
      <p:pic>
        <p:nvPicPr>
          <p:cNvPr id="3" name="Picture 2">
            <a:extLst>
              <a:ext uri="{FF2B5EF4-FFF2-40B4-BE49-F238E27FC236}">
                <a16:creationId xmlns:a16="http://schemas.microsoft.com/office/drawing/2014/main" id="{DDB14937-48E9-7FCF-BD2B-F0C3F42B5D7C}"/>
              </a:ext>
            </a:extLst>
          </p:cNvPr>
          <p:cNvPicPr>
            <a:picLocks noChangeAspect="1"/>
          </p:cNvPicPr>
          <p:nvPr/>
        </p:nvPicPr>
        <p:blipFill>
          <a:blip r:embed="rId2"/>
          <a:stretch>
            <a:fillRect/>
          </a:stretch>
        </p:blipFill>
        <p:spPr>
          <a:xfrm>
            <a:off x="0" y="811321"/>
            <a:ext cx="6797629" cy="4808637"/>
          </a:xfrm>
          <a:prstGeom prst="rect">
            <a:avLst/>
          </a:prstGeom>
        </p:spPr>
      </p:pic>
    </p:spTree>
    <p:extLst>
      <p:ext uri="{BB962C8B-B14F-4D97-AF65-F5344CB8AC3E}">
        <p14:creationId xmlns:p14="http://schemas.microsoft.com/office/powerpoint/2010/main" val="178966205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200329"/>
          </a:xfrm>
          <a:prstGeom prst="rect">
            <a:avLst/>
          </a:prstGeom>
          <a:noFill/>
        </p:spPr>
        <p:txBody>
          <a:bodyPr wrap="square">
            <a:spAutoFit/>
          </a:bodyPr>
          <a:lstStyle/>
          <a:p>
            <a:r>
              <a:rPr lang="en-US"/>
              <a:t>Bu test yoxlayır ki, rate limit (çoxlu uğursuz cəhdlər) bitdikdən və ya təmizləndikdən sonra istifadəçi yenidən normal şəkildə login ola bilsin.</a:t>
            </a:r>
            <a:endParaRPr lang="az-Latn-AZ"/>
          </a:p>
          <a:p>
            <a:endParaRPr lang="en-US"/>
          </a:p>
          <a:p>
            <a:r>
              <a:rPr lang="en-US"/>
              <a:t>Yəni sistem müvəqqəti bloklayır, amma limit sıfırlandıqdan sonra düzgün email və şifrə ilə girişə icazə verir.</a:t>
            </a:r>
            <a:endParaRPr lang="ru-RU"/>
          </a:p>
        </p:txBody>
      </p:sp>
      <p:pic>
        <p:nvPicPr>
          <p:cNvPr id="3" name="Picture 2">
            <a:extLst>
              <a:ext uri="{FF2B5EF4-FFF2-40B4-BE49-F238E27FC236}">
                <a16:creationId xmlns:a16="http://schemas.microsoft.com/office/drawing/2014/main" id="{ABFA5232-9DF9-C769-17F7-56F0499D2DE1}"/>
              </a:ext>
            </a:extLst>
          </p:cNvPr>
          <p:cNvPicPr>
            <a:picLocks noChangeAspect="1"/>
          </p:cNvPicPr>
          <p:nvPr/>
        </p:nvPicPr>
        <p:blipFill>
          <a:blip r:embed="rId2"/>
          <a:stretch>
            <a:fillRect/>
          </a:stretch>
        </p:blipFill>
        <p:spPr>
          <a:xfrm>
            <a:off x="0" y="1364932"/>
            <a:ext cx="6695440" cy="5493068"/>
          </a:xfrm>
          <a:prstGeom prst="rect">
            <a:avLst/>
          </a:prstGeom>
        </p:spPr>
      </p:pic>
    </p:spTree>
    <p:extLst>
      <p:ext uri="{BB962C8B-B14F-4D97-AF65-F5344CB8AC3E}">
        <p14:creationId xmlns:p14="http://schemas.microsoft.com/office/powerpoint/2010/main" val="404147633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en-US"/>
              <a:t>Bu test yoxlayır ki, artıq login olmuş (authenticated) istifadəçi /api/login endpoint-inə daxil ola bilməsin. Yəni guest middleware düzgün işləyir və login endpoint-ini yalnız giriş etməmiş istifadəçilərə açıq saxlayır.</a:t>
            </a:r>
            <a:endParaRPr lang="ru-RU"/>
          </a:p>
        </p:txBody>
      </p:sp>
      <p:pic>
        <p:nvPicPr>
          <p:cNvPr id="3" name="Picture 2">
            <a:extLst>
              <a:ext uri="{FF2B5EF4-FFF2-40B4-BE49-F238E27FC236}">
                <a16:creationId xmlns:a16="http://schemas.microsoft.com/office/drawing/2014/main" id="{CA5004C9-1BE6-F98E-3ADA-06E9415DE542}"/>
              </a:ext>
            </a:extLst>
          </p:cNvPr>
          <p:cNvPicPr>
            <a:picLocks noChangeAspect="1"/>
          </p:cNvPicPr>
          <p:nvPr/>
        </p:nvPicPr>
        <p:blipFill>
          <a:blip r:embed="rId2"/>
          <a:stretch>
            <a:fillRect/>
          </a:stretch>
        </p:blipFill>
        <p:spPr>
          <a:xfrm>
            <a:off x="0" y="791044"/>
            <a:ext cx="7803556" cy="3833192"/>
          </a:xfrm>
          <a:prstGeom prst="rect">
            <a:avLst/>
          </a:prstGeom>
        </p:spPr>
      </p:pic>
    </p:spTree>
    <p:extLst>
      <p:ext uri="{BB962C8B-B14F-4D97-AF65-F5344CB8AC3E}">
        <p14:creationId xmlns:p14="http://schemas.microsoft.com/office/powerpoint/2010/main" val="140905900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200329"/>
          </a:xfrm>
          <a:prstGeom prst="rect">
            <a:avLst/>
          </a:prstGeom>
          <a:noFill/>
        </p:spPr>
        <p:txBody>
          <a:bodyPr wrap="square">
            <a:spAutoFit/>
          </a:bodyPr>
          <a:lstStyle/>
          <a:p>
            <a:r>
              <a:rPr lang="en-US"/>
              <a:t>Bu test login cavabında qaytarılan </a:t>
            </a:r>
            <a:r>
              <a:rPr lang="en-US" b="1"/>
              <a:t>user obyektinin düzgün sahələri</a:t>
            </a:r>
            <a:r>
              <a:rPr lang="en-US"/>
              <a:t> (id, name, email) ehtiva etdiyini yoxlayır.</a:t>
            </a:r>
            <a:br>
              <a:rPr lang="en-US"/>
            </a:br>
            <a:endParaRPr lang="az-Latn-AZ"/>
          </a:p>
          <a:p>
            <a:r>
              <a:rPr lang="en-US"/>
              <a:t>Eyni zamanda təhlükəsizlik üçün </a:t>
            </a:r>
            <a:r>
              <a:rPr lang="en-US" b="1"/>
              <a:t>password</a:t>
            </a:r>
            <a:r>
              <a:rPr lang="en-US"/>
              <a:t> və </a:t>
            </a:r>
            <a:r>
              <a:rPr lang="en-US" b="1"/>
              <a:t>remember_token</a:t>
            </a:r>
            <a:r>
              <a:rPr lang="en-US"/>
              <a:t> kimi həssas məlumatların response-da olmadığını təsdiqləyir.</a:t>
            </a:r>
            <a:endParaRPr lang="ru-RU"/>
          </a:p>
        </p:txBody>
      </p:sp>
      <p:pic>
        <p:nvPicPr>
          <p:cNvPr id="3" name="Picture 2">
            <a:extLst>
              <a:ext uri="{FF2B5EF4-FFF2-40B4-BE49-F238E27FC236}">
                <a16:creationId xmlns:a16="http://schemas.microsoft.com/office/drawing/2014/main" id="{5DF18CC0-9AEC-03D1-1B82-1E3512E15348}"/>
              </a:ext>
            </a:extLst>
          </p:cNvPr>
          <p:cNvPicPr>
            <a:picLocks noChangeAspect="1"/>
          </p:cNvPicPr>
          <p:nvPr/>
        </p:nvPicPr>
        <p:blipFill>
          <a:blip r:embed="rId2"/>
          <a:stretch>
            <a:fillRect/>
          </a:stretch>
        </p:blipFill>
        <p:spPr>
          <a:xfrm>
            <a:off x="0" y="1300480"/>
            <a:ext cx="6975111" cy="5557520"/>
          </a:xfrm>
          <a:prstGeom prst="rect">
            <a:avLst/>
          </a:prstGeom>
        </p:spPr>
      </p:pic>
    </p:spTree>
    <p:extLst>
      <p:ext uri="{BB962C8B-B14F-4D97-AF65-F5344CB8AC3E}">
        <p14:creationId xmlns:p14="http://schemas.microsoft.com/office/powerpoint/2010/main" val="227112086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3748508" cy="2960875"/>
          </a:xfrm>
          <a:prstGeom prst="rect">
            <a:avLst/>
          </a:prstGeom>
          <a:noFill/>
        </p:spPr>
        <p:txBody>
          <a:bodyPr wrap="square">
            <a:spAutoFit/>
          </a:bodyPr>
          <a:lstStyle/>
          <a:p>
            <a:pPr>
              <a:lnSpc>
                <a:spcPct val="150000"/>
              </a:lnSpc>
            </a:pPr>
            <a:r>
              <a:rPr lang="en-US"/>
              <a:t>Bu kod hər testdən əvvəl işə düşür (beforeEach) və müəyyən email üçün rate limiter-i sıfırlayır. Məqsəd: əvvəlki testlərdən qalan login cəhdlərinin limitini təmizləyərək, testlərin təmiz və bağımsız şəkildə işləməsini təmin etməkdir.</a:t>
            </a:r>
            <a:endParaRPr lang="ru-RU"/>
          </a:p>
        </p:txBody>
      </p:sp>
      <p:pic>
        <p:nvPicPr>
          <p:cNvPr id="3" name="Picture 2">
            <a:extLst>
              <a:ext uri="{FF2B5EF4-FFF2-40B4-BE49-F238E27FC236}">
                <a16:creationId xmlns:a16="http://schemas.microsoft.com/office/drawing/2014/main" id="{2A2FF4A5-76CC-3554-9783-6111823FE964}"/>
              </a:ext>
            </a:extLst>
          </p:cNvPr>
          <p:cNvPicPr>
            <a:picLocks noChangeAspect="1"/>
          </p:cNvPicPr>
          <p:nvPr/>
        </p:nvPicPr>
        <p:blipFill>
          <a:blip r:embed="rId2"/>
          <a:stretch>
            <a:fillRect/>
          </a:stretch>
        </p:blipFill>
        <p:spPr>
          <a:xfrm>
            <a:off x="3748508" y="0"/>
            <a:ext cx="8443492" cy="6858000"/>
          </a:xfrm>
          <a:prstGeom prst="rect">
            <a:avLst/>
          </a:prstGeom>
        </p:spPr>
      </p:pic>
    </p:spTree>
    <p:extLst>
      <p:ext uri="{BB962C8B-B14F-4D97-AF65-F5344CB8AC3E}">
        <p14:creationId xmlns:p14="http://schemas.microsoft.com/office/powerpoint/2010/main" val="39890218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E486112A-A248-7C49-0429-052B27642309}"/>
              </a:ext>
            </a:extLst>
          </p:cNvPr>
          <p:cNvPicPr>
            <a:picLocks noChangeAspect="1"/>
          </p:cNvPicPr>
          <p:nvPr/>
        </p:nvPicPr>
        <p:blipFill>
          <a:blip r:embed="rId2"/>
          <a:stretch>
            <a:fillRect/>
          </a:stretch>
        </p:blipFill>
        <p:spPr>
          <a:xfrm>
            <a:off x="56626" y="1935350"/>
            <a:ext cx="12078747" cy="2987299"/>
          </a:xfrm>
          <a:prstGeom prst="rect">
            <a:avLst/>
          </a:prstGeom>
        </p:spPr>
      </p:pic>
    </p:spTree>
    <p:extLst>
      <p:ext uri="{BB962C8B-B14F-4D97-AF65-F5344CB8AC3E}">
        <p14:creationId xmlns:p14="http://schemas.microsoft.com/office/powerpoint/2010/main" val="165521557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Ən sonda bütün testləri bir əmrlə işə sala bilərsiz.</a:t>
            </a:r>
            <a:endParaRPr lang="ru-RU"/>
          </a:p>
        </p:txBody>
      </p:sp>
      <p:pic>
        <p:nvPicPr>
          <p:cNvPr id="3" name="Picture 2">
            <a:extLst>
              <a:ext uri="{FF2B5EF4-FFF2-40B4-BE49-F238E27FC236}">
                <a16:creationId xmlns:a16="http://schemas.microsoft.com/office/drawing/2014/main" id="{9D912A8C-84FE-8884-E398-949F71F2BEB8}"/>
              </a:ext>
            </a:extLst>
          </p:cNvPr>
          <p:cNvPicPr>
            <a:picLocks noChangeAspect="1"/>
          </p:cNvPicPr>
          <p:nvPr/>
        </p:nvPicPr>
        <p:blipFill>
          <a:blip r:embed="rId2"/>
          <a:stretch>
            <a:fillRect/>
          </a:stretch>
        </p:blipFill>
        <p:spPr>
          <a:xfrm>
            <a:off x="0" y="770774"/>
            <a:ext cx="7347186" cy="4418588"/>
          </a:xfrm>
          <a:prstGeom prst="rect">
            <a:avLst/>
          </a:prstGeom>
        </p:spPr>
      </p:pic>
    </p:spTree>
    <p:extLst>
      <p:ext uri="{BB962C8B-B14F-4D97-AF65-F5344CB8AC3E}">
        <p14:creationId xmlns:p14="http://schemas.microsoft.com/office/powerpoint/2010/main" val="280007019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spTree>
    <p:extLst>
      <p:ext uri="{BB962C8B-B14F-4D97-AF65-F5344CB8AC3E}">
        <p14:creationId xmlns:p14="http://schemas.microsoft.com/office/powerpoint/2010/main" val="163230485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spTree>
    <p:extLst>
      <p:ext uri="{BB962C8B-B14F-4D97-AF65-F5344CB8AC3E}">
        <p14:creationId xmlns:p14="http://schemas.microsoft.com/office/powerpoint/2010/main" val="278209351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spTree>
    <p:extLst>
      <p:ext uri="{BB962C8B-B14F-4D97-AF65-F5344CB8AC3E}">
        <p14:creationId xmlns:p14="http://schemas.microsoft.com/office/powerpoint/2010/main" val="314628394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spTree>
    <p:extLst>
      <p:ext uri="{BB962C8B-B14F-4D97-AF65-F5344CB8AC3E}">
        <p14:creationId xmlns:p14="http://schemas.microsoft.com/office/powerpoint/2010/main" val="93841847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spTree>
    <p:extLst>
      <p:ext uri="{BB962C8B-B14F-4D97-AF65-F5344CB8AC3E}">
        <p14:creationId xmlns:p14="http://schemas.microsoft.com/office/powerpoint/2010/main" val="249411125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spTree>
    <p:extLst>
      <p:ext uri="{BB962C8B-B14F-4D97-AF65-F5344CB8AC3E}">
        <p14:creationId xmlns:p14="http://schemas.microsoft.com/office/powerpoint/2010/main" val="37708882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en-US" sz="3600"/>
              <a:t>https://www.youtube.com/watch?v=_iuxZygxz98</a:t>
            </a:r>
            <a:endParaRPr lang="ru-RU" sz="3600"/>
          </a:p>
        </p:txBody>
      </p:sp>
    </p:spTree>
    <p:extLst>
      <p:ext uri="{BB962C8B-B14F-4D97-AF65-F5344CB8AC3E}">
        <p14:creationId xmlns:p14="http://schemas.microsoft.com/office/powerpoint/2010/main" val="3018589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Indi DB –z</a:t>
            </a:r>
            <a:r>
              <a:rPr lang="az-Latn-AZ"/>
              <a:t>ə yeni bir User əlavə edə</a:t>
            </a:r>
            <a:r>
              <a:rPr lang="en-US"/>
              <a:t> </a:t>
            </a:r>
            <a:r>
              <a:rPr lang="az-Latn-AZ"/>
              <a:t>bilərik.</a:t>
            </a:r>
            <a:endParaRPr lang="ru-RU"/>
          </a:p>
        </p:txBody>
      </p:sp>
      <p:pic>
        <p:nvPicPr>
          <p:cNvPr id="3" name="Picture 2">
            <a:extLst>
              <a:ext uri="{FF2B5EF4-FFF2-40B4-BE49-F238E27FC236}">
                <a16:creationId xmlns:a16="http://schemas.microsoft.com/office/drawing/2014/main" id="{490C3B63-4014-D487-701A-772B8A5A86DF}"/>
              </a:ext>
            </a:extLst>
          </p:cNvPr>
          <p:cNvPicPr>
            <a:picLocks noChangeAspect="1"/>
          </p:cNvPicPr>
          <p:nvPr/>
        </p:nvPicPr>
        <p:blipFill>
          <a:blip r:embed="rId2"/>
          <a:stretch>
            <a:fillRect/>
          </a:stretch>
        </p:blipFill>
        <p:spPr>
          <a:xfrm>
            <a:off x="6423160" y="1348263"/>
            <a:ext cx="5768840" cy="5509737"/>
          </a:xfrm>
          <a:prstGeom prst="rect">
            <a:avLst/>
          </a:prstGeom>
        </p:spPr>
      </p:pic>
    </p:spTree>
    <p:extLst>
      <p:ext uri="{BB962C8B-B14F-4D97-AF65-F5344CB8AC3E}">
        <p14:creationId xmlns:p14="http://schemas.microsoft.com/office/powerpoint/2010/main" val="23026924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Yaxud mövcud istifadəçini Update edə bilərik və.s</a:t>
            </a:r>
            <a:endParaRPr lang="ru-RU"/>
          </a:p>
        </p:txBody>
      </p:sp>
      <p:pic>
        <p:nvPicPr>
          <p:cNvPr id="3" name="Picture 2">
            <a:extLst>
              <a:ext uri="{FF2B5EF4-FFF2-40B4-BE49-F238E27FC236}">
                <a16:creationId xmlns:a16="http://schemas.microsoft.com/office/drawing/2014/main" id="{DECAACE0-F481-5BFD-CA91-D8E27CFE5C22}"/>
              </a:ext>
            </a:extLst>
          </p:cNvPr>
          <p:cNvPicPr>
            <a:picLocks noChangeAspect="1"/>
          </p:cNvPicPr>
          <p:nvPr/>
        </p:nvPicPr>
        <p:blipFill>
          <a:blip r:embed="rId2"/>
          <a:stretch>
            <a:fillRect/>
          </a:stretch>
        </p:blipFill>
        <p:spPr>
          <a:xfrm>
            <a:off x="6606056" y="1554020"/>
            <a:ext cx="5585944" cy="5303980"/>
          </a:xfrm>
          <a:prstGeom prst="rect">
            <a:avLst/>
          </a:prstGeom>
        </p:spPr>
      </p:pic>
    </p:spTree>
    <p:extLst>
      <p:ext uri="{BB962C8B-B14F-4D97-AF65-F5344CB8AC3E}">
        <p14:creationId xmlns:p14="http://schemas.microsoft.com/office/powerpoint/2010/main" val="2913838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Nəticə.</a:t>
            </a:r>
            <a:endParaRPr lang="ru-RU"/>
          </a:p>
        </p:txBody>
      </p:sp>
      <p:pic>
        <p:nvPicPr>
          <p:cNvPr id="3" name="Picture 2">
            <a:extLst>
              <a:ext uri="{FF2B5EF4-FFF2-40B4-BE49-F238E27FC236}">
                <a16:creationId xmlns:a16="http://schemas.microsoft.com/office/drawing/2014/main" id="{35C81365-35D5-7C3D-20E0-5FBE7386E855}"/>
              </a:ext>
            </a:extLst>
          </p:cNvPr>
          <p:cNvPicPr>
            <a:picLocks noChangeAspect="1"/>
          </p:cNvPicPr>
          <p:nvPr/>
        </p:nvPicPr>
        <p:blipFill>
          <a:blip r:embed="rId2"/>
          <a:stretch>
            <a:fillRect/>
          </a:stretch>
        </p:blipFill>
        <p:spPr>
          <a:xfrm>
            <a:off x="18523" y="1687679"/>
            <a:ext cx="12154953" cy="34826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44904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4185761"/>
          </a:xfrm>
          <a:prstGeom prst="rect">
            <a:avLst/>
          </a:prstGeom>
          <a:noFill/>
        </p:spPr>
        <p:txBody>
          <a:bodyPr wrap="square">
            <a:spAutoFit/>
          </a:bodyPr>
          <a:lstStyle/>
          <a:p>
            <a:r>
              <a:rPr lang="az-Latn-AZ" sz="1400"/>
              <a:t>B</a:t>
            </a:r>
            <a:r>
              <a:rPr lang="en-US" sz="1400"/>
              <a:t>əzəkli mötərizə </a:t>
            </a:r>
            <a:r>
              <a:rPr lang="en-US" sz="1400" b="1">
                <a:solidFill>
                  <a:srgbClr val="FF0000"/>
                </a:solidFill>
              </a:rPr>
              <a:t>{</a:t>
            </a:r>
            <a:r>
              <a:rPr lang="az-Latn-AZ" sz="1400" b="1">
                <a:solidFill>
                  <a:srgbClr val="FF0000"/>
                </a:solidFill>
              </a:rPr>
              <a:t> </a:t>
            </a:r>
            <a:r>
              <a:rPr lang="en-US" sz="1400" b="1">
                <a:solidFill>
                  <a:srgbClr val="FF0000"/>
                </a:solidFill>
              </a:rPr>
              <a:t>}</a:t>
            </a:r>
            <a:r>
              <a:rPr lang="en-US" sz="1400"/>
              <a:t> və kvadrat mötərizə </a:t>
            </a:r>
            <a:r>
              <a:rPr lang="en-US" sz="1400" b="1">
                <a:solidFill>
                  <a:srgbClr val="FF0000"/>
                </a:solidFill>
              </a:rPr>
              <a:t>[</a:t>
            </a:r>
            <a:r>
              <a:rPr lang="az-Latn-AZ" sz="1400" b="1">
                <a:solidFill>
                  <a:srgbClr val="FF0000"/>
                </a:solidFill>
              </a:rPr>
              <a:t> </a:t>
            </a:r>
            <a:r>
              <a:rPr lang="en-US" sz="1400" b="1">
                <a:solidFill>
                  <a:srgbClr val="FF0000"/>
                </a:solidFill>
              </a:rPr>
              <a:t>]</a:t>
            </a:r>
            <a:r>
              <a:rPr lang="en-US" sz="1400"/>
              <a:t> arasındakı fərq</a:t>
            </a:r>
            <a:endParaRPr lang="az-Latn-AZ" sz="1400"/>
          </a:p>
          <a:p>
            <a:endParaRPr lang="az-Latn-AZ" sz="1400"/>
          </a:p>
          <a:p>
            <a:pPr marL="285750" indent="-285750">
              <a:lnSpc>
                <a:spcPct val="150000"/>
              </a:lnSpc>
              <a:buFont typeface="Arial" panose="020B0604020202020204" pitchFamily="34" charset="0"/>
              <a:buChar char="•"/>
            </a:pPr>
            <a:r>
              <a:rPr lang="en-US" sz="1400"/>
              <a:t>JSON-da {} obyekt (object) üçün istifadə olunur.</a:t>
            </a:r>
          </a:p>
          <a:p>
            <a:pPr marL="285750" indent="-285750">
              <a:lnSpc>
                <a:spcPct val="150000"/>
              </a:lnSpc>
              <a:buFont typeface="Arial" panose="020B0604020202020204" pitchFamily="34" charset="0"/>
              <a:buChar char="•"/>
            </a:pPr>
            <a:r>
              <a:rPr lang="en-US" sz="1400"/>
              <a:t>Obyekt açar–dəyər (key–value) cütləri saxlayır.</a:t>
            </a:r>
          </a:p>
          <a:p>
            <a:pPr marL="285750" indent="-285750">
              <a:lnSpc>
                <a:spcPct val="150000"/>
              </a:lnSpc>
              <a:buFont typeface="Arial" panose="020B0604020202020204" pitchFamily="34" charset="0"/>
              <a:buChar char="•"/>
            </a:pPr>
            <a:r>
              <a:rPr lang="en-US" sz="1400"/>
              <a:t>Hər açar string olmalıdır və dəyər string, number, boolean, array və ya başqa bir obyekt ola bilər.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pPr marL="285750" indent="-285750">
              <a:lnSpc>
                <a:spcPct val="150000"/>
              </a:lnSpc>
              <a:buFont typeface="Arial" panose="020B0604020202020204" pitchFamily="34" charset="0"/>
              <a:buChar char="•"/>
            </a:pPr>
            <a:r>
              <a:rPr lang="en-US" sz="1400"/>
              <a:t>JSON-da [] massiv (array) üçün istifadə olunur.</a:t>
            </a:r>
          </a:p>
          <a:p>
            <a:pPr marL="285750" indent="-285750">
              <a:lnSpc>
                <a:spcPct val="150000"/>
              </a:lnSpc>
              <a:buFont typeface="Arial" panose="020B0604020202020204" pitchFamily="34" charset="0"/>
              <a:buChar char="•"/>
            </a:pPr>
            <a:r>
              <a:rPr lang="en-US" sz="1400"/>
              <a:t>Massivdə sıralı dəyərlər olur, açar yoxdur.</a:t>
            </a:r>
          </a:p>
          <a:p>
            <a:pPr marL="285750" indent="-285750">
              <a:lnSpc>
                <a:spcPct val="150000"/>
              </a:lnSpc>
              <a:buFont typeface="Arial" panose="020B0604020202020204" pitchFamily="34" charset="0"/>
              <a:buChar char="•"/>
            </a:pPr>
            <a:r>
              <a:rPr lang="en-US" sz="1400"/>
              <a:t>Dəyərlər istənilən JSON tipində ola bilər: obyekt, string, number, boolean və s.</a:t>
            </a:r>
            <a:endParaRPr lang="az-Latn-AZ" sz="1400"/>
          </a:p>
          <a:p>
            <a:endParaRPr lang="ru-RU" sz="1400"/>
          </a:p>
        </p:txBody>
      </p:sp>
      <p:pic>
        <p:nvPicPr>
          <p:cNvPr id="3" name="Picture 2">
            <a:extLst>
              <a:ext uri="{FF2B5EF4-FFF2-40B4-BE49-F238E27FC236}">
                <a16:creationId xmlns:a16="http://schemas.microsoft.com/office/drawing/2014/main" id="{92B5654E-7BA2-EDB1-977F-62182BE18911}"/>
              </a:ext>
            </a:extLst>
          </p:cNvPr>
          <p:cNvPicPr>
            <a:picLocks noChangeAspect="1"/>
          </p:cNvPicPr>
          <p:nvPr/>
        </p:nvPicPr>
        <p:blipFill>
          <a:blip r:embed="rId2"/>
          <a:stretch>
            <a:fillRect/>
          </a:stretch>
        </p:blipFill>
        <p:spPr>
          <a:xfrm>
            <a:off x="0" y="1498552"/>
            <a:ext cx="2309060" cy="1097375"/>
          </a:xfrm>
          <a:prstGeom prst="rect">
            <a:avLst/>
          </a:prstGeom>
        </p:spPr>
      </p:pic>
      <p:pic>
        <p:nvPicPr>
          <p:cNvPr id="7" name="Picture 6">
            <a:extLst>
              <a:ext uri="{FF2B5EF4-FFF2-40B4-BE49-F238E27FC236}">
                <a16:creationId xmlns:a16="http://schemas.microsoft.com/office/drawing/2014/main" id="{719CEEBD-A9C6-2523-1599-EF3F9E75D177}"/>
              </a:ext>
            </a:extLst>
          </p:cNvPr>
          <p:cNvPicPr>
            <a:picLocks noChangeAspect="1"/>
          </p:cNvPicPr>
          <p:nvPr/>
        </p:nvPicPr>
        <p:blipFill>
          <a:blip r:embed="rId3"/>
          <a:stretch>
            <a:fillRect/>
          </a:stretch>
        </p:blipFill>
        <p:spPr>
          <a:xfrm>
            <a:off x="0" y="3954683"/>
            <a:ext cx="1684166" cy="2240474"/>
          </a:xfrm>
          <a:prstGeom prst="rect">
            <a:avLst/>
          </a:prstGeom>
        </p:spPr>
      </p:pic>
    </p:spTree>
    <p:extLst>
      <p:ext uri="{BB962C8B-B14F-4D97-AF65-F5344CB8AC3E}">
        <p14:creationId xmlns:p14="http://schemas.microsoft.com/office/powerpoint/2010/main" val="11330036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923330"/>
          </a:xfrm>
          <a:prstGeom prst="rect">
            <a:avLst/>
          </a:prstGeom>
          <a:noFill/>
        </p:spPr>
        <p:txBody>
          <a:bodyPr wrap="square">
            <a:spAutoFit/>
          </a:bodyPr>
          <a:lstStyle/>
          <a:p>
            <a:r>
              <a:rPr lang="en-US"/>
              <a:t>Postman </a:t>
            </a:r>
            <a:r>
              <a:rPr lang="az-Latn-AZ"/>
              <a:t>proqramını quraşdırın və apilərin işləyib işləmədiyini test edin. </a:t>
            </a:r>
          </a:p>
          <a:p>
            <a:endParaRPr lang="az-Latn-AZ"/>
          </a:p>
          <a:p>
            <a:r>
              <a:rPr lang="az-Latn-AZ"/>
              <a:t>Header başlıqlarını yazmağı unutmayın.</a:t>
            </a:r>
            <a:endParaRPr lang="ru-RU"/>
          </a:p>
        </p:txBody>
      </p:sp>
      <p:pic>
        <p:nvPicPr>
          <p:cNvPr id="3" name="Picture 2">
            <a:extLst>
              <a:ext uri="{FF2B5EF4-FFF2-40B4-BE49-F238E27FC236}">
                <a16:creationId xmlns:a16="http://schemas.microsoft.com/office/drawing/2014/main" id="{C19184DA-E78F-0487-875B-E80DEACA2ECA}"/>
              </a:ext>
            </a:extLst>
          </p:cNvPr>
          <p:cNvPicPr>
            <a:picLocks noChangeAspect="1"/>
          </p:cNvPicPr>
          <p:nvPr/>
        </p:nvPicPr>
        <p:blipFill>
          <a:blip r:embed="rId2"/>
          <a:stretch>
            <a:fillRect/>
          </a:stretch>
        </p:blipFill>
        <p:spPr>
          <a:xfrm>
            <a:off x="0" y="1189022"/>
            <a:ext cx="12192000" cy="5668978"/>
          </a:xfrm>
          <a:prstGeom prst="rect">
            <a:avLst/>
          </a:prstGeom>
        </p:spPr>
      </p:pic>
    </p:spTree>
    <p:extLst>
      <p:ext uri="{BB962C8B-B14F-4D97-AF65-F5344CB8AC3E}">
        <p14:creationId xmlns:p14="http://schemas.microsoft.com/office/powerpoint/2010/main" val="22815116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7D09B77D-5FD4-DE32-182A-00CC598268E5}"/>
              </a:ext>
            </a:extLst>
          </p:cNvPr>
          <p:cNvPicPr>
            <a:picLocks noChangeAspect="1"/>
          </p:cNvPicPr>
          <p:nvPr/>
        </p:nvPicPr>
        <p:blipFill>
          <a:blip r:embed="rId2"/>
          <a:stretch>
            <a:fillRect/>
          </a:stretch>
        </p:blipFill>
        <p:spPr>
          <a:xfrm>
            <a:off x="1310225" y="87340"/>
            <a:ext cx="9571549" cy="6683319"/>
          </a:xfrm>
          <a:prstGeom prst="rect">
            <a:avLst/>
          </a:prstGeom>
        </p:spPr>
      </p:pic>
    </p:spTree>
    <p:extLst>
      <p:ext uri="{BB962C8B-B14F-4D97-AF65-F5344CB8AC3E}">
        <p14:creationId xmlns:p14="http://schemas.microsoft.com/office/powerpoint/2010/main" val="8209091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6" name="Picture 5">
            <a:extLst>
              <a:ext uri="{FF2B5EF4-FFF2-40B4-BE49-F238E27FC236}">
                <a16:creationId xmlns:a16="http://schemas.microsoft.com/office/drawing/2014/main" id="{88EAB6F8-57A0-AE9D-E013-FEF46222E602}"/>
              </a:ext>
            </a:extLst>
          </p:cNvPr>
          <p:cNvPicPr>
            <a:picLocks noChangeAspect="1"/>
          </p:cNvPicPr>
          <p:nvPr/>
        </p:nvPicPr>
        <p:blipFill>
          <a:blip r:embed="rId2"/>
          <a:stretch>
            <a:fillRect/>
          </a:stretch>
        </p:blipFill>
        <p:spPr>
          <a:xfrm>
            <a:off x="4278472" y="148305"/>
            <a:ext cx="3635055" cy="6561389"/>
          </a:xfrm>
          <a:prstGeom prst="rect">
            <a:avLst/>
          </a:prstGeom>
        </p:spPr>
      </p:pic>
    </p:spTree>
    <p:extLst>
      <p:ext uri="{BB962C8B-B14F-4D97-AF65-F5344CB8AC3E}">
        <p14:creationId xmlns:p14="http://schemas.microsoft.com/office/powerpoint/2010/main" val="435040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4120B314-2ABC-7A20-1BAB-DDC9C84F849A}"/>
              </a:ext>
            </a:extLst>
          </p:cNvPr>
          <p:cNvPicPr>
            <a:picLocks noChangeAspect="1"/>
          </p:cNvPicPr>
          <p:nvPr/>
        </p:nvPicPr>
        <p:blipFill>
          <a:blip r:embed="rId2"/>
          <a:stretch>
            <a:fillRect/>
          </a:stretch>
        </p:blipFill>
        <p:spPr>
          <a:xfrm>
            <a:off x="1176863" y="1367611"/>
            <a:ext cx="9838273" cy="4122777"/>
          </a:xfrm>
          <a:prstGeom prst="rect">
            <a:avLst/>
          </a:prstGeom>
        </p:spPr>
      </p:pic>
    </p:spTree>
    <p:extLst>
      <p:ext uri="{BB962C8B-B14F-4D97-AF65-F5344CB8AC3E}">
        <p14:creationId xmlns:p14="http://schemas.microsoft.com/office/powerpoint/2010/main" val="28428896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D90EF828-66C2-0DE1-43CA-F42DBDD85782}"/>
              </a:ext>
            </a:extLst>
          </p:cNvPr>
          <p:cNvPicPr>
            <a:picLocks noChangeAspect="1"/>
          </p:cNvPicPr>
          <p:nvPr/>
        </p:nvPicPr>
        <p:blipFill>
          <a:blip r:embed="rId2"/>
          <a:stretch>
            <a:fillRect/>
          </a:stretch>
        </p:blipFill>
        <p:spPr>
          <a:xfrm>
            <a:off x="727245" y="1066595"/>
            <a:ext cx="10737510" cy="4724809"/>
          </a:xfrm>
          <a:prstGeom prst="rect">
            <a:avLst/>
          </a:prstGeom>
        </p:spPr>
      </p:pic>
    </p:spTree>
    <p:extLst>
      <p:ext uri="{BB962C8B-B14F-4D97-AF65-F5344CB8AC3E}">
        <p14:creationId xmlns:p14="http://schemas.microsoft.com/office/powerpoint/2010/main" val="40945550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05B35F36-CECD-156E-70C6-9EB46FF31087}"/>
              </a:ext>
            </a:extLst>
          </p:cNvPr>
          <p:cNvPicPr>
            <a:picLocks noChangeAspect="1"/>
          </p:cNvPicPr>
          <p:nvPr/>
        </p:nvPicPr>
        <p:blipFill>
          <a:blip r:embed="rId2"/>
          <a:stretch>
            <a:fillRect/>
          </a:stretch>
        </p:blipFill>
        <p:spPr>
          <a:xfrm>
            <a:off x="0" y="509654"/>
            <a:ext cx="12192000" cy="5838691"/>
          </a:xfrm>
          <a:prstGeom prst="rect">
            <a:avLst/>
          </a:prstGeom>
        </p:spPr>
      </p:pic>
    </p:spTree>
    <p:extLst>
      <p:ext uri="{BB962C8B-B14F-4D97-AF65-F5344CB8AC3E}">
        <p14:creationId xmlns:p14="http://schemas.microsoft.com/office/powerpoint/2010/main" val="867971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İndi kontrolleri silirik...</a:t>
            </a:r>
            <a:endParaRPr lang="ru-RU"/>
          </a:p>
        </p:txBody>
      </p:sp>
      <p:pic>
        <p:nvPicPr>
          <p:cNvPr id="3" name="Picture 2">
            <a:extLst>
              <a:ext uri="{FF2B5EF4-FFF2-40B4-BE49-F238E27FC236}">
                <a16:creationId xmlns:a16="http://schemas.microsoft.com/office/drawing/2014/main" id="{D8D9BF18-AC1D-8851-15B9-DE72B9103C3E}"/>
              </a:ext>
            </a:extLst>
          </p:cNvPr>
          <p:cNvPicPr>
            <a:picLocks noChangeAspect="1"/>
          </p:cNvPicPr>
          <p:nvPr/>
        </p:nvPicPr>
        <p:blipFill>
          <a:blip r:embed="rId2"/>
          <a:stretch>
            <a:fillRect/>
          </a:stretch>
        </p:blipFill>
        <p:spPr>
          <a:xfrm>
            <a:off x="3775509" y="68289"/>
            <a:ext cx="4640982" cy="6721422"/>
          </a:xfrm>
          <a:prstGeom prst="rect">
            <a:avLst/>
          </a:prstGeom>
        </p:spPr>
      </p:pic>
    </p:spTree>
    <p:extLst>
      <p:ext uri="{BB962C8B-B14F-4D97-AF65-F5344CB8AC3E}">
        <p14:creationId xmlns:p14="http://schemas.microsoft.com/office/powerpoint/2010/main" val="8278920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477328"/>
          </a:xfrm>
          <a:prstGeom prst="rect">
            <a:avLst/>
          </a:prstGeom>
          <a:noFill/>
        </p:spPr>
        <p:txBody>
          <a:bodyPr wrap="square">
            <a:spAutoFit/>
          </a:bodyPr>
          <a:lstStyle/>
          <a:p>
            <a:r>
              <a:rPr lang="az-Latn-AZ"/>
              <a:t>Və eyni kontrolleri təkrar ancaq </a:t>
            </a:r>
            <a:r>
              <a:rPr lang="az-Latn-AZ" b="1">
                <a:solidFill>
                  <a:srgbClr val="FF0000"/>
                </a:solidFill>
              </a:rPr>
              <a:t>--api </a:t>
            </a:r>
            <a:r>
              <a:rPr lang="az-Latn-AZ"/>
              <a:t>flaqını əlavə edərək yaradırıq.</a:t>
            </a:r>
            <a:br>
              <a:rPr lang="az-Latn-AZ"/>
            </a:br>
            <a:br>
              <a:rPr lang="az-Latn-AZ"/>
            </a:br>
            <a:r>
              <a:rPr lang="az-Latn-AZ" b="1">
                <a:solidFill>
                  <a:srgbClr val="FF0000"/>
                </a:solidFill>
              </a:rPr>
              <a:t>--api </a:t>
            </a:r>
            <a:r>
              <a:rPr lang="az-Latn-AZ"/>
              <a:t>əlavə edildikdə controller yalnız API üçün uyğun metodlarla (</a:t>
            </a:r>
            <a:r>
              <a:rPr lang="az-Latn-AZ" b="1"/>
              <a:t>index, store, show, update, destroy</a:t>
            </a:r>
            <a:r>
              <a:rPr lang="az-Latn-AZ"/>
              <a:t>) yaradılır və </a:t>
            </a:r>
            <a:r>
              <a:rPr lang="az-Latn-AZ" b="1"/>
              <a:t>create / edit</a:t>
            </a:r>
            <a:r>
              <a:rPr lang="az-Latn-AZ"/>
              <a:t> kimi view-ə aid metodlar daxil edilmir. Bu, controller-i daha təmiz, məqsədyönlü və RESTful API standartlarına uyğun edir.</a:t>
            </a:r>
            <a:endParaRPr lang="ru-RU"/>
          </a:p>
        </p:txBody>
      </p:sp>
      <p:pic>
        <p:nvPicPr>
          <p:cNvPr id="3" name="Picture 2">
            <a:extLst>
              <a:ext uri="{FF2B5EF4-FFF2-40B4-BE49-F238E27FC236}">
                <a16:creationId xmlns:a16="http://schemas.microsoft.com/office/drawing/2014/main" id="{C374F443-5AD2-E99A-C75E-6D2D461D1A74}"/>
              </a:ext>
            </a:extLst>
          </p:cNvPr>
          <p:cNvPicPr>
            <a:picLocks noChangeAspect="1"/>
          </p:cNvPicPr>
          <p:nvPr/>
        </p:nvPicPr>
        <p:blipFill>
          <a:blip r:embed="rId2"/>
          <a:stretch>
            <a:fillRect/>
          </a:stretch>
        </p:blipFill>
        <p:spPr>
          <a:xfrm>
            <a:off x="2129446" y="2743140"/>
            <a:ext cx="7933107" cy="1371719"/>
          </a:xfrm>
          <a:prstGeom prst="rect">
            <a:avLst/>
          </a:prstGeom>
        </p:spPr>
      </p:pic>
    </p:spTree>
    <p:extLst>
      <p:ext uri="{BB962C8B-B14F-4D97-AF65-F5344CB8AC3E}">
        <p14:creationId xmlns:p14="http://schemas.microsoft.com/office/powerpoint/2010/main" val="21948261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75D1DB0E-1EFB-A2C5-3752-BAB6D6C50457}"/>
              </a:ext>
            </a:extLst>
          </p:cNvPr>
          <p:cNvPicPr>
            <a:picLocks noChangeAspect="1"/>
          </p:cNvPicPr>
          <p:nvPr/>
        </p:nvPicPr>
        <p:blipFill>
          <a:blip r:embed="rId2"/>
          <a:stretch>
            <a:fillRect/>
          </a:stretch>
        </p:blipFill>
        <p:spPr>
          <a:xfrm>
            <a:off x="3074408" y="106392"/>
            <a:ext cx="6043184" cy="6645216"/>
          </a:xfrm>
          <a:prstGeom prst="rect">
            <a:avLst/>
          </a:prstGeom>
        </p:spPr>
      </p:pic>
    </p:spTree>
    <p:extLst>
      <p:ext uri="{BB962C8B-B14F-4D97-AF65-F5344CB8AC3E}">
        <p14:creationId xmlns:p14="http://schemas.microsoft.com/office/powerpoint/2010/main" val="1865850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Route-lar isə aşağıdakı kimi çağrılır: </a:t>
            </a:r>
            <a:r>
              <a:rPr lang="az-Latn-AZ" b="1">
                <a:solidFill>
                  <a:srgbClr val="FF0000"/>
                </a:solidFill>
              </a:rPr>
              <a:t>apiResource</a:t>
            </a:r>
            <a:r>
              <a:rPr lang="az-Latn-AZ"/>
              <a:t> yazılaraq. </a:t>
            </a:r>
            <a:endParaRPr lang="ru-RU"/>
          </a:p>
        </p:txBody>
      </p:sp>
      <p:pic>
        <p:nvPicPr>
          <p:cNvPr id="8" name="Picture 7">
            <a:extLst>
              <a:ext uri="{FF2B5EF4-FFF2-40B4-BE49-F238E27FC236}">
                <a16:creationId xmlns:a16="http://schemas.microsoft.com/office/drawing/2014/main" id="{BB6210ED-9A60-401F-EF19-7F2016DC1967}"/>
              </a:ext>
            </a:extLst>
          </p:cNvPr>
          <p:cNvPicPr>
            <a:picLocks noChangeAspect="1"/>
          </p:cNvPicPr>
          <p:nvPr/>
        </p:nvPicPr>
        <p:blipFill>
          <a:blip r:embed="rId2"/>
          <a:stretch>
            <a:fillRect/>
          </a:stretch>
        </p:blipFill>
        <p:spPr>
          <a:xfrm>
            <a:off x="0" y="908617"/>
            <a:ext cx="12192000" cy="5949383"/>
          </a:xfrm>
          <a:prstGeom prst="rect">
            <a:avLst/>
          </a:prstGeom>
        </p:spPr>
      </p:pic>
    </p:spTree>
    <p:extLst>
      <p:ext uri="{BB962C8B-B14F-4D97-AF65-F5344CB8AC3E}">
        <p14:creationId xmlns:p14="http://schemas.microsoft.com/office/powerpoint/2010/main" val="34517630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617196"/>
          </a:xfrm>
          <a:prstGeom prst="rect">
            <a:avLst/>
          </a:prstGeom>
          <a:noFill/>
        </p:spPr>
        <p:txBody>
          <a:bodyPr wrap="square">
            <a:spAutoFit/>
          </a:bodyPr>
          <a:lstStyle/>
          <a:p>
            <a:r>
              <a:rPr lang="en-US" sz="1600"/>
              <a:t>API Versioning (Versiyalaşdırma) – Niyə lazımdır?</a:t>
            </a:r>
          </a:p>
          <a:p>
            <a:endParaRPr lang="en-US" sz="1600"/>
          </a:p>
          <a:p>
            <a:pPr marL="285750" indent="-285750">
              <a:lnSpc>
                <a:spcPct val="150000"/>
              </a:lnSpc>
              <a:buFont typeface="Arial" panose="020B0604020202020204" pitchFamily="34" charset="0"/>
              <a:buChar char="•"/>
            </a:pPr>
            <a:r>
              <a:rPr lang="en-US" sz="1600"/>
              <a:t>API zamanla inkişaf edir:</a:t>
            </a:r>
          </a:p>
          <a:p>
            <a:pPr marL="285750" indent="-285750">
              <a:lnSpc>
                <a:spcPct val="150000"/>
              </a:lnSpc>
              <a:buFont typeface="Arial" panose="020B0604020202020204" pitchFamily="34" charset="0"/>
              <a:buChar char="•"/>
            </a:pPr>
            <a:r>
              <a:rPr lang="en-US" sz="1600"/>
              <a:t>yeni sahələr əlavə olunur</a:t>
            </a:r>
          </a:p>
          <a:p>
            <a:pPr marL="285750" indent="-285750">
              <a:lnSpc>
                <a:spcPct val="150000"/>
              </a:lnSpc>
              <a:buFont typeface="Arial" panose="020B0604020202020204" pitchFamily="34" charset="0"/>
              <a:buChar char="•"/>
            </a:pPr>
            <a:r>
              <a:rPr lang="en-US" sz="1600"/>
              <a:t>mövcud struktur dəyişir</a:t>
            </a:r>
          </a:p>
          <a:p>
            <a:endParaRPr lang="en-US" sz="1600"/>
          </a:p>
          <a:p>
            <a:r>
              <a:rPr lang="az-Latn-AZ" sz="1600"/>
              <a:t>B</a:t>
            </a:r>
            <a:r>
              <a:rPr lang="en-US" sz="1600"/>
              <a:t>əzən geriyə uyğun olmayan (breaking change) dəyişikliklər edilir</a:t>
            </a:r>
          </a:p>
          <a:p>
            <a:endParaRPr lang="en-US" sz="1600"/>
          </a:p>
          <a:p>
            <a:r>
              <a:rPr lang="en-US" sz="1600"/>
              <a:t>Versioning-in məqsədi köhnə müştərilərin (clients) işləməyə davam etməsini təmin etməkdir. Yəni API dəyişsə belə, əvvəlki istifadəçilər problem yaşamır. Bu yanaşma backward compatibility qorumaq üçün vacibdir.</a:t>
            </a:r>
            <a:endParaRPr lang="az-Latn-AZ" sz="1600"/>
          </a:p>
          <a:p>
            <a:endParaRPr lang="az-Latn-AZ" sz="1600"/>
          </a:p>
          <a:p>
            <a:endParaRPr lang="az-Latn-AZ" sz="1600"/>
          </a:p>
          <a:p>
            <a:r>
              <a:rPr lang="en-US" sz="1600"/>
              <a:t>Ən sadə və aydın üsul versiyanı URL daxilində göstərməkdir:</a:t>
            </a:r>
            <a:endParaRPr lang="az-Latn-AZ" sz="1600"/>
          </a:p>
          <a:p>
            <a:endParaRPr lang="az-Latn-AZ" sz="1600"/>
          </a:p>
          <a:p>
            <a:endParaRPr lang="az-Latn-AZ" sz="1600"/>
          </a:p>
          <a:p>
            <a:endParaRPr lang="az-Latn-AZ" sz="1600"/>
          </a:p>
          <a:p>
            <a:r>
              <a:rPr lang="en-US" sz="1600"/>
              <a:t>Strategiya (Best Practice)</a:t>
            </a:r>
          </a:p>
          <a:p>
            <a:pPr marL="285750" indent="-285750">
              <a:buFont typeface="Arial" panose="020B0604020202020204" pitchFamily="34" charset="0"/>
              <a:buChar char="•"/>
            </a:pPr>
            <a:r>
              <a:rPr lang="en-US" sz="1600"/>
              <a:t>Keçid dövründə bir neçə versiyanı paralel dəstəkləyin</a:t>
            </a:r>
          </a:p>
          <a:p>
            <a:pPr marL="285750" indent="-285750">
              <a:buFont typeface="Arial" panose="020B0604020202020204" pitchFamily="34" charset="0"/>
              <a:buChar char="•"/>
            </a:pPr>
            <a:r>
              <a:rPr lang="en-US" sz="1600"/>
              <a:t>Köhnə versiyanı dərhal silməyin</a:t>
            </a:r>
          </a:p>
          <a:p>
            <a:pPr marL="285750" indent="-285750">
              <a:buFont typeface="Arial" panose="020B0604020202020204" pitchFamily="34" charset="0"/>
              <a:buChar char="•"/>
            </a:pPr>
            <a:r>
              <a:rPr lang="en-US" sz="1600"/>
              <a:t>API istifadəçilərinə əvvəlcədən məlumat verin (deprecate)</a:t>
            </a:r>
          </a:p>
          <a:p>
            <a:pPr marL="285750" indent="-285750">
              <a:buFont typeface="Arial" panose="020B0604020202020204" pitchFamily="34" charset="0"/>
              <a:buChar char="•"/>
            </a:pPr>
            <a:r>
              <a:rPr lang="en-US" sz="1600"/>
              <a:t>Müəyyən müddətdən sonra köhnə versiyanı mərhələli şəkildə bağlayın</a:t>
            </a:r>
          </a:p>
          <a:p>
            <a:endParaRPr lang="en-US" sz="1600"/>
          </a:p>
          <a:p>
            <a:r>
              <a:rPr lang="en-US" sz="1600"/>
              <a:t>Məsələn:</a:t>
            </a:r>
          </a:p>
          <a:p>
            <a:pPr marL="285750" indent="-285750">
              <a:buFont typeface="Arial" panose="020B0604020202020204" pitchFamily="34" charset="0"/>
              <a:buChar char="•"/>
            </a:pPr>
            <a:r>
              <a:rPr lang="en-US" sz="1600"/>
              <a:t>v1 → köhnə, stabil, lakin yeni funksiyalar yoxdur</a:t>
            </a:r>
          </a:p>
          <a:p>
            <a:pPr marL="285750" indent="-285750">
              <a:buFont typeface="Arial" panose="020B0604020202020204" pitchFamily="34" charset="0"/>
              <a:buChar char="•"/>
            </a:pPr>
            <a:r>
              <a:rPr lang="en-US" sz="1600"/>
              <a:t>v2 → yeni struktur və imkanlar</a:t>
            </a:r>
            <a:endParaRPr lang="ru-RU" sz="1600"/>
          </a:p>
        </p:txBody>
      </p:sp>
      <p:pic>
        <p:nvPicPr>
          <p:cNvPr id="3" name="Picture 2">
            <a:extLst>
              <a:ext uri="{FF2B5EF4-FFF2-40B4-BE49-F238E27FC236}">
                <a16:creationId xmlns:a16="http://schemas.microsoft.com/office/drawing/2014/main" id="{9CBE8506-70AE-08DD-E1F3-56C18B41A131}"/>
              </a:ext>
            </a:extLst>
          </p:cNvPr>
          <p:cNvPicPr>
            <a:picLocks noChangeAspect="1"/>
          </p:cNvPicPr>
          <p:nvPr/>
        </p:nvPicPr>
        <p:blipFill>
          <a:blip r:embed="rId2"/>
          <a:stretch>
            <a:fillRect/>
          </a:stretch>
        </p:blipFill>
        <p:spPr>
          <a:xfrm>
            <a:off x="7853680" y="2969882"/>
            <a:ext cx="4338320" cy="3888117"/>
          </a:xfrm>
          <a:prstGeom prst="rect">
            <a:avLst/>
          </a:prstGeom>
        </p:spPr>
      </p:pic>
      <p:pic>
        <p:nvPicPr>
          <p:cNvPr id="6" name="Picture 5">
            <a:extLst>
              <a:ext uri="{FF2B5EF4-FFF2-40B4-BE49-F238E27FC236}">
                <a16:creationId xmlns:a16="http://schemas.microsoft.com/office/drawing/2014/main" id="{986EBD0C-8884-9427-F94D-9086C856324F}"/>
              </a:ext>
            </a:extLst>
          </p:cNvPr>
          <p:cNvPicPr>
            <a:picLocks noChangeAspect="1"/>
          </p:cNvPicPr>
          <p:nvPr/>
        </p:nvPicPr>
        <p:blipFill>
          <a:blip r:embed="rId3"/>
          <a:stretch>
            <a:fillRect/>
          </a:stretch>
        </p:blipFill>
        <p:spPr>
          <a:xfrm>
            <a:off x="0" y="3581261"/>
            <a:ext cx="1044030" cy="548688"/>
          </a:xfrm>
          <a:prstGeom prst="rect">
            <a:avLst/>
          </a:prstGeom>
        </p:spPr>
      </p:pic>
    </p:spTree>
    <p:extLst>
      <p:ext uri="{BB962C8B-B14F-4D97-AF65-F5344CB8AC3E}">
        <p14:creationId xmlns:p14="http://schemas.microsoft.com/office/powerpoint/2010/main" val="32356457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585323"/>
          </a:xfrm>
          <a:prstGeom prst="rect">
            <a:avLst/>
          </a:prstGeom>
          <a:noFill/>
        </p:spPr>
        <p:txBody>
          <a:bodyPr wrap="square">
            <a:spAutoFit/>
          </a:bodyPr>
          <a:lstStyle/>
          <a:p>
            <a:r>
              <a:rPr lang="az-Latn-AZ" b="1"/>
              <a:t>APİ</a:t>
            </a:r>
            <a:r>
              <a:rPr lang="az-Latn-AZ"/>
              <a:t> versiyasını ifadə edən </a:t>
            </a:r>
            <a:r>
              <a:rPr lang="az-Latn-AZ" b="1">
                <a:solidFill>
                  <a:srgbClr val="0070C0"/>
                </a:solidFill>
              </a:rPr>
              <a:t>v1</a:t>
            </a:r>
            <a:r>
              <a:rPr lang="az-Latn-AZ"/>
              <a:t> endpointini route –a əlavə etmək üçün </a:t>
            </a:r>
            <a:r>
              <a:rPr lang="az-Latn-AZ" b="1">
                <a:solidFill>
                  <a:srgbClr val="FF0000"/>
                </a:solidFill>
              </a:rPr>
              <a:t>prefix() </a:t>
            </a:r>
            <a:r>
              <a:rPr lang="az-Latn-AZ"/>
              <a:t>metodundan istifadə edə bilərik.</a:t>
            </a:r>
          </a:p>
          <a:p>
            <a:endParaRPr lang="az-Latn-AZ"/>
          </a:p>
          <a:p>
            <a:r>
              <a:rPr lang="en-US" b="1"/>
              <a:t>prefix('v1') </a:t>
            </a:r>
            <a:r>
              <a:rPr lang="en-US"/>
              <a:t>istifadə etməklə API-nin versiyasını URL-də açıq şəkildə göstəririk və gələcəkdə dəyişikliklər edərkən köhnə müştərilərin işləməsini pozmuruq.</a:t>
            </a:r>
            <a:endParaRPr lang="az-Latn-AZ"/>
          </a:p>
          <a:p>
            <a:endParaRPr lang="en-US"/>
          </a:p>
          <a:p>
            <a:r>
              <a:rPr lang="en-US"/>
              <a:t>API versiyalaşdırması geri uyğunluğu (backward compatibility) qorumağa, yeni funksiyaları təhlükəsiz əlavə etməyə imkan verir.</a:t>
            </a:r>
            <a:endParaRPr lang="az-Latn-AZ"/>
          </a:p>
          <a:p>
            <a:endParaRPr lang="en-US"/>
          </a:p>
          <a:p>
            <a:r>
              <a:rPr lang="en-US"/>
              <a:t>Bu yanaşma bir neçə API versiyasını eyni anda idarə etməyi asanlaşdırır və routing-i daha səliqəli saxlayır.</a:t>
            </a:r>
            <a:endParaRPr lang="ru-RU"/>
          </a:p>
        </p:txBody>
      </p:sp>
      <p:pic>
        <p:nvPicPr>
          <p:cNvPr id="4" name="Picture 3">
            <a:extLst>
              <a:ext uri="{FF2B5EF4-FFF2-40B4-BE49-F238E27FC236}">
                <a16:creationId xmlns:a16="http://schemas.microsoft.com/office/drawing/2014/main" id="{4B4A32F4-D14B-0AF7-4CAA-824E1B0DF05F}"/>
              </a:ext>
            </a:extLst>
          </p:cNvPr>
          <p:cNvPicPr>
            <a:picLocks noChangeAspect="1"/>
          </p:cNvPicPr>
          <p:nvPr/>
        </p:nvPicPr>
        <p:blipFill>
          <a:blip r:embed="rId2"/>
          <a:stretch>
            <a:fillRect/>
          </a:stretch>
        </p:blipFill>
        <p:spPr>
          <a:xfrm>
            <a:off x="0" y="2642633"/>
            <a:ext cx="9855200" cy="4215367"/>
          </a:xfrm>
          <a:prstGeom prst="rect">
            <a:avLst/>
          </a:prstGeom>
        </p:spPr>
      </p:pic>
    </p:spTree>
    <p:extLst>
      <p:ext uri="{BB962C8B-B14F-4D97-AF65-F5344CB8AC3E}">
        <p14:creationId xmlns:p14="http://schemas.microsoft.com/office/powerpoint/2010/main" val="6124637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Kontrolleri yenə silirik.</a:t>
            </a:r>
            <a:endParaRPr lang="ru-RU"/>
          </a:p>
        </p:txBody>
      </p:sp>
      <p:pic>
        <p:nvPicPr>
          <p:cNvPr id="3" name="Picture 2">
            <a:extLst>
              <a:ext uri="{FF2B5EF4-FFF2-40B4-BE49-F238E27FC236}">
                <a16:creationId xmlns:a16="http://schemas.microsoft.com/office/drawing/2014/main" id="{488CDB2E-B9C1-3E9F-9D5A-9DC711381312}"/>
              </a:ext>
            </a:extLst>
          </p:cNvPr>
          <p:cNvPicPr>
            <a:picLocks noChangeAspect="1"/>
          </p:cNvPicPr>
          <p:nvPr/>
        </p:nvPicPr>
        <p:blipFill>
          <a:blip r:embed="rId2"/>
          <a:stretch>
            <a:fillRect/>
          </a:stretch>
        </p:blipFill>
        <p:spPr>
          <a:xfrm>
            <a:off x="3927922" y="110202"/>
            <a:ext cx="4336156" cy="6637595"/>
          </a:xfrm>
          <a:prstGeom prst="rect">
            <a:avLst/>
          </a:prstGeom>
        </p:spPr>
      </p:pic>
    </p:spTree>
    <p:extLst>
      <p:ext uri="{BB962C8B-B14F-4D97-AF65-F5344CB8AC3E}">
        <p14:creationId xmlns:p14="http://schemas.microsoft.com/office/powerpoint/2010/main" val="6826598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pPr>
              <a:tabLst>
                <a:tab pos="1431925" algn="l"/>
              </a:tabLst>
            </a:pPr>
            <a:r>
              <a:rPr lang="az-Latn-AZ"/>
              <a:t>Kontrollerləri </a:t>
            </a:r>
            <a:r>
              <a:rPr lang="az-Latn-AZ" b="1">
                <a:solidFill>
                  <a:srgbClr val="FF0000"/>
                </a:solidFill>
              </a:rPr>
              <a:t>Api/V1/PostController </a:t>
            </a:r>
            <a:r>
              <a:rPr lang="az-Latn-AZ"/>
              <a:t>kimi yaratmaq daha düzgündür, çünki controller-ləri versiyalara görə fiziki olaraq ayırır və layihəni daha səliqəli saxlayır.</a:t>
            </a:r>
            <a:endParaRPr lang="ru-RU"/>
          </a:p>
        </p:txBody>
      </p:sp>
      <p:pic>
        <p:nvPicPr>
          <p:cNvPr id="3" name="Picture 2">
            <a:extLst>
              <a:ext uri="{FF2B5EF4-FFF2-40B4-BE49-F238E27FC236}">
                <a16:creationId xmlns:a16="http://schemas.microsoft.com/office/drawing/2014/main" id="{F805DDA5-CF6A-76F8-1213-5BC3837B3C87}"/>
              </a:ext>
            </a:extLst>
          </p:cNvPr>
          <p:cNvPicPr>
            <a:picLocks noChangeAspect="1"/>
          </p:cNvPicPr>
          <p:nvPr/>
        </p:nvPicPr>
        <p:blipFill>
          <a:blip r:embed="rId2"/>
          <a:stretch>
            <a:fillRect/>
          </a:stretch>
        </p:blipFill>
        <p:spPr>
          <a:xfrm>
            <a:off x="3576320" y="1214761"/>
            <a:ext cx="8615680" cy="5643239"/>
          </a:xfrm>
          <a:prstGeom prst="rect">
            <a:avLst/>
          </a:prstGeom>
        </p:spPr>
      </p:pic>
    </p:spTree>
    <p:extLst>
      <p:ext uri="{BB962C8B-B14F-4D97-AF65-F5344CB8AC3E}">
        <p14:creationId xmlns:p14="http://schemas.microsoft.com/office/powerpoint/2010/main" val="16370473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25F78B4E-311C-7BD9-6E0E-1B1C8FA9004C}"/>
              </a:ext>
            </a:extLst>
          </p:cNvPr>
          <p:cNvPicPr>
            <a:picLocks noChangeAspect="1"/>
          </p:cNvPicPr>
          <p:nvPr/>
        </p:nvPicPr>
        <p:blipFill>
          <a:blip r:embed="rId2"/>
          <a:stretch>
            <a:fillRect/>
          </a:stretch>
        </p:blipFill>
        <p:spPr>
          <a:xfrm>
            <a:off x="2190411" y="567442"/>
            <a:ext cx="7811177" cy="5723116"/>
          </a:xfrm>
          <a:prstGeom prst="rect">
            <a:avLst/>
          </a:prstGeom>
        </p:spPr>
      </p:pic>
    </p:spTree>
    <p:extLst>
      <p:ext uri="{BB962C8B-B14F-4D97-AF65-F5344CB8AC3E}">
        <p14:creationId xmlns:p14="http://schemas.microsoft.com/office/powerpoint/2010/main" val="7025232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5078313"/>
          </a:xfrm>
          <a:prstGeom prst="rect">
            <a:avLst/>
          </a:prstGeom>
          <a:noFill/>
        </p:spPr>
        <p:txBody>
          <a:bodyPr wrap="square">
            <a:spAutoFit/>
          </a:bodyPr>
          <a:lstStyle/>
          <a:p>
            <a:r>
              <a:rPr lang="az-Latn-AZ"/>
              <a:t>Əgər birdən çox eyni adda controller yaradacağıqsa onda ALİAS ilə onları ayırd edə bilərik. </a:t>
            </a:r>
          </a:p>
          <a:p>
            <a:endParaRPr lang="az-Latn-AZ"/>
          </a:p>
          <a:p>
            <a:r>
              <a:rPr lang="en-US"/>
              <a:t>Burada as V1PostController və as V2PostController alias olaraq istifadə olunur ki, eyni adda olan controller-lər bir-biri ilə toqquşmasın.</a:t>
            </a:r>
            <a:endParaRPr lang="az-Latn-AZ"/>
          </a:p>
          <a:p>
            <a:endParaRPr lang="en-US"/>
          </a:p>
          <a:p>
            <a:r>
              <a:rPr lang="en-US"/>
              <a:t>Hər iki controller-in adı PostController olduğu üçün alias vasitəsilə hansının V1, hansının V2 versiyası olduğu aydın göstərilir.</a:t>
            </a:r>
            <a:endParaRPr lang="az-Latn-AZ"/>
          </a:p>
          <a:p>
            <a:endParaRPr lang="en-US"/>
          </a:p>
          <a:p>
            <a:r>
              <a:rPr lang="en-US"/>
              <a:t>Bu yanaşma kodun oxunaqlığını artırır və API versiyalarını eyni faylda təhlükəsiz idarə etməyə imkan verir.</a:t>
            </a:r>
          </a:p>
          <a:p>
            <a:endParaRPr lang="en-US"/>
          </a:p>
          <a:p>
            <a:endParaRPr lang="en-US"/>
          </a:p>
          <a:p>
            <a:endParaRPr lang="en-US"/>
          </a:p>
          <a:p>
            <a:endParaRPr lang="en-US"/>
          </a:p>
          <a:p>
            <a:endParaRPr lang="en-US"/>
          </a:p>
          <a:p>
            <a:endParaRPr lang="en-US"/>
          </a:p>
          <a:p>
            <a:endParaRPr lang="en-US"/>
          </a:p>
          <a:p>
            <a:r>
              <a:rPr lang="en-US" b="1"/>
              <a:t>QEYD</a:t>
            </a:r>
            <a:r>
              <a:rPr lang="en-US"/>
              <a:t>: ikinci prefix() </a:t>
            </a:r>
            <a:r>
              <a:rPr lang="az-Latn-AZ"/>
              <a:t> -də v1 yazmışam yanlışlıqla.</a:t>
            </a:r>
          </a:p>
          <a:p>
            <a:r>
              <a:rPr lang="az-Latn-AZ"/>
              <a:t>V2 olmalıdır.</a:t>
            </a:r>
            <a:endParaRPr lang="ru-RU"/>
          </a:p>
        </p:txBody>
      </p:sp>
      <p:pic>
        <p:nvPicPr>
          <p:cNvPr id="4" name="Picture 3">
            <a:extLst>
              <a:ext uri="{FF2B5EF4-FFF2-40B4-BE49-F238E27FC236}">
                <a16:creationId xmlns:a16="http://schemas.microsoft.com/office/drawing/2014/main" id="{CB7FA414-06E6-D684-4805-00A4D1887D01}"/>
              </a:ext>
            </a:extLst>
          </p:cNvPr>
          <p:cNvPicPr>
            <a:picLocks noChangeAspect="1"/>
          </p:cNvPicPr>
          <p:nvPr/>
        </p:nvPicPr>
        <p:blipFill>
          <a:blip r:embed="rId2"/>
          <a:stretch>
            <a:fillRect/>
          </a:stretch>
        </p:blipFill>
        <p:spPr>
          <a:xfrm>
            <a:off x="5503051" y="2585323"/>
            <a:ext cx="6688949" cy="4272677"/>
          </a:xfrm>
          <a:prstGeom prst="rect">
            <a:avLst/>
          </a:prstGeom>
        </p:spPr>
      </p:pic>
    </p:spTree>
    <p:extLst>
      <p:ext uri="{BB962C8B-B14F-4D97-AF65-F5344CB8AC3E}">
        <p14:creationId xmlns:p14="http://schemas.microsoft.com/office/powerpoint/2010/main" val="39075557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EFFBD5A2-3D56-6038-6CA6-9013D676A046}"/>
              </a:ext>
            </a:extLst>
          </p:cNvPr>
          <p:cNvPicPr>
            <a:picLocks noChangeAspect="1"/>
          </p:cNvPicPr>
          <p:nvPr/>
        </p:nvPicPr>
        <p:blipFill>
          <a:blip r:embed="rId2"/>
          <a:stretch>
            <a:fillRect/>
          </a:stretch>
        </p:blipFill>
        <p:spPr>
          <a:xfrm>
            <a:off x="456711" y="830355"/>
            <a:ext cx="11278577" cy="5197290"/>
          </a:xfrm>
          <a:prstGeom prst="rect">
            <a:avLst/>
          </a:prstGeom>
        </p:spPr>
      </p:pic>
    </p:spTree>
    <p:extLst>
      <p:ext uri="{BB962C8B-B14F-4D97-AF65-F5344CB8AC3E}">
        <p14:creationId xmlns:p14="http://schemas.microsoft.com/office/powerpoint/2010/main" val="29222584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BFDC7791-BC3A-CE78-C889-5CB8D82ABAC7}"/>
              </a:ext>
            </a:extLst>
          </p:cNvPr>
          <p:cNvPicPr>
            <a:picLocks noChangeAspect="1"/>
          </p:cNvPicPr>
          <p:nvPr/>
        </p:nvPicPr>
        <p:blipFill>
          <a:blip r:embed="rId2"/>
          <a:stretch>
            <a:fillRect/>
          </a:stretch>
        </p:blipFill>
        <p:spPr>
          <a:xfrm>
            <a:off x="0" y="3537550"/>
            <a:ext cx="12192000" cy="2384793"/>
          </a:xfrm>
          <a:prstGeom prst="rect">
            <a:avLst/>
          </a:prstGeom>
        </p:spPr>
      </p:pic>
      <p:pic>
        <p:nvPicPr>
          <p:cNvPr id="6" name="Picture 5">
            <a:extLst>
              <a:ext uri="{FF2B5EF4-FFF2-40B4-BE49-F238E27FC236}">
                <a16:creationId xmlns:a16="http://schemas.microsoft.com/office/drawing/2014/main" id="{E7693DE3-1415-37EB-6AB1-7256996FDD4C}"/>
              </a:ext>
            </a:extLst>
          </p:cNvPr>
          <p:cNvPicPr>
            <a:picLocks noChangeAspect="1"/>
          </p:cNvPicPr>
          <p:nvPr/>
        </p:nvPicPr>
        <p:blipFill>
          <a:blip r:embed="rId3"/>
          <a:stretch>
            <a:fillRect/>
          </a:stretch>
        </p:blipFill>
        <p:spPr>
          <a:xfrm>
            <a:off x="0" y="771669"/>
            <a:ext cx="12192000" cy="2363543"/>
          </a:xfrm>
          <a:prstGeom prst="rect">
            <a:avLst/>
          </a:prstGeom>
        </p:spPr>
      </p:pic>
    </p:spTree>
    <p:extLst>
      <p:ext uri="{BB962C8B-B14F-4D97-AF65-F5344CB8AC3E}">
        <p14:creationId xmlns:p14="http://schemas.microsoft.com/office/powerpoint/2010/main" val="5571040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İndi </a:t>
            </a:r>
            <a:r>
              <a:rPr lang="az-Latn-AZ" b="1"/>
              <a:t>V2</a:t>
            </a:r>
            <a:r>
              <a:rPr lang="az-Latn-AZ"/>
              <a:t> ilə əlaqəli hər şeyi pozun və </a:t>
            </a:r>
            <a:r>
              <a:rPr lang="az-Latn-AZ" b="1"/>
              <a:t>V1</a:t>
            </a:r>
            <a:r>
              <a:rPr lang="az-Latn-AZ"/>
              <a:t> ilə dəvam edək.</a:t>
            </a:r>
            <a:endParaRPr lang="ru-RU"/>
          </a:p>
        </p:txBody>
      </p:sp>
      <p:pic>
        <p:nvPicPr>
          <p:cNvPr id="3" name="Picture 2">
            <a:extLst>
              <a:ext uri="{FF2B5EF4-FFF2-40B4-BE49-F238E27FC236}">
                <a16:creationId xmlns:a16="http://schemas.microsoft.com/office/drawing/2014/main" id="{6F04E80F-1D59-4538-E15E-D998EEE442F2}"/>
              </a:ext>
            </a:extLst>
          </p:cNvPr>
          <p:cNvPicPr>
            <a:picLocks noChangeAspect="1"/>
          </p:cNvPicPr>
          <p:nvPr/>
        </p:nvPicPr>
        <p:blipFill>
          <a:blip r:embed="rId2"/>
          <a:stretch>
            <a:fillRect/>
          </a:stretch>
        </p:blipFill>
        <p:spPr>
          <a:xfrm>
            <a:off x="2114205" y="1020871"/>
            <a:ext cx="7963590" cy="4816257"/>
          </a:xfrm>
          <a:prstGeom prst="rect">
            <a:avLst/>
          </a:prstGeom>
        </p:spPr>
      </p:pic>
    </p:spTree>
    <p:extLst>
      <p:ext uri="{BB962C8B-B14F-4D97-AF65-F5344CB8AC3E}">
        <p14:creationId xmlns:p14="http://schemas.microsoft.com/office/powerpoint/2010/main" val="37265547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384995"/>
          </a:xfrm>
          <a:prstGeom prst="rect">
            <a:avLst/>
          </a:prstGeom>
          <a:noFill/>
        </p:spPr>
        <p:txBody>
          <a:bodyPr wrap="square">
            <a:spAutoFit/>
          </a:bodyPr>
          <a:lstStyle/>
          <a:p>
            <a:r>
              <a:rPr lang="en-US" sz="1400" b="1">
                <a:highlight>
                  <a:srgbClr val="FFFF00"/>
                </a:highlight>
              </a:rPr>
              <a:t>NOT</a:t>
            </a:r>
            <a:r>
              <a:rPr lang="en-US" sz="1400"/>
              <a:t>: </a:t>
            </a:r>
            <a:r>
              <a:rPr lang="en-US" sz="1400">
                <a:hlinkClick r:id="rId2"/>
              </a:rPr>
              <a:t>http://laravelapi.test/api/v1/posts/1</a:t>
            </a:r>
            <a:r>
              <a:rPr lang="en-US" sz="1400"/>
              <a:t>     Burada </a:t>
            </a:r>
            <a:r>
              <a:rPr lang="az-Latn-AZ" sz="1400"/>
              <a:t>ən sonda yazılan 1 ədədi şərtidir. 2 ədədinidə yazsaq eyni nəticə görəcəyik. Sadəcə şərti olaraq yazmışıq ki, </a:t>
            </a:r>
            <a:r>
              <a:rPr lang="en-US" sz="1400"/>
              <a:t>show </a:t>
            </a:r>
            <a:r>
              <a:rPr lang="az-Latn-AZ" sz="1400"/>
              <a:t>metodu çağrılsın.</a:t>
            </a:r>
          </a:p>
          <a:p>
            <a:endParaRPr lang="az-Latn-AZ" sz="1400"/>
          </a:p>
          <a:p>
            <a:r>
              <a:rPr lang="en-US" sz="1400"/>
              <a:t>Bu struktur API cavabını standart və oxunaqlı formada təqdim etmək üçündür. message sahəsi əməliyyatın nəticəsi haqqında qısa məlumat verir, data isə əsas resurs məlumatlarını daşıyır. Bu yanaşma frontend və digər client-lərin cavabı asan və sabit şəkildə emal etməsinə imkan yaradır. Eyni formatın bütün endpoint-lərdə istifadəsi API-ni peşəkar və proqnozlaşdırıla bilən edir.</a:t>
            </a:r>
            <a:endParaRPr lang="ru-RU" sz="1400"/>
          </a:p>
        </p:txBody>
      </p:sp>
      <p:pic>
        <p:nvPicPr>
          <p:cNvPr id="3" name="Picture 2">
            <a:extLst>
              <a:ext uri="{FF2B5EF4-FFF2-40B4-BE49-F238E27FC236}">
                <a16:creationId xmlns:a16="http://schemas.microsoft.com/office/drawing/2014/main" id="{94C470EF-3FD6-20FC-080A-3256FB4A5B0D}"/>
              </a:ext>
            </a:extLst>
          </p:cNvPr>
          <p:cNvPicPr>
            <a:picLocks noChangeAspect="1"/>
          </p:cNvPicPr>
          <p:nvPr/>
        </p:nvPicPr>
        <p:blipFill>
          <a:blip r:embed="rId3"/>
          <a:stretch>
            <a:fillRect/>
          </a:stretch>
        </p:blipFill>
        <p:spPr>
          <a:xfrm>
            <a:off x="1247931" y="1536465"/>
            <a:ext cx="11057578" cy="5410669"/>
          </a:xfrm>
          <a:prstGeom prst="rect">
            <a:avLst/>
          </a:prstGeom>
        </p:spPr>
      </p:pic>
    </p:spTree>
    <p:extLst>
      <p:ext uri="{BB962C8B-B14F-4D97-AF65-F5344CB8AC3E}">
        <p14:creationId xmlns:p14="http://schemas.microsoft.com/office/powerpoint/2010/main" val="39755630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200329"/>
          </a:xfrm>
          <a:prstGeom prst="rect">
            <a:avLst/>
          </a:prstGeom>
          <a:noFill/>
        </p:spPr>
        <p:txBody>
          <a:bodyPr wrap="square">
            <a:spAutoFit/>
          </a:bodyPr>
          <a:lstStyle/>
          <a:p>
            <a:r>
              <a:rPr lang="az-Latn-AZ"/>
              <a:t>Əgər </a:t>
            </a:r>
            <a:r>
              <a:rPr lang="en-US" b="1"/>
              <a:t>status code, headers, cookie </a:t>
            </a:r>
            <a:r>
              <a:rPr lang="en-US"/>
              <a:t>kimi məlumatları idarə etmək istəyiriksə onda </a:t>
            </a:r>
            <a:r>
              <a:rPr lang="en-US" b="1"/>
              <a:t>json() </a:t>
            </a:r>
            <a:r>
              <a:rPr lang="en-US"/>
              <a:t>metodundan istifadə etməliyik.</a:t>
            </a:r>
            <a:endParaRPr lang="az-Latn-AZ"/>
          </a:p>
          <a:p>
            <a:endParaRPr lang="az-Latn-AZ"/>
          </a:p>
          <a:p>
            <a:r>
              <a:rPr lang="en-US"/>
              <a:t>Əvvəlki yazılış ilə bu yazılış eyni görünür, amma texniki olaraq fərqli nəticə verir:</a:t>
            </a:r>
            <a:endParaRPr lang="az-Latn-AZ"/>
          </a:p>
          <a:p>
            <a:endParaRPr lang="ru-RU"/>
          </a:p>
        </p:txBody>
      </p:sp>
      <p:pic>
        <p:nvPicPr>
          <p:cNvPr id="3" name="Picture 2">
            <a:extLst>
              <a:ext uri="{FF2B5EF4-FFF2-40B4-BE49-F238E27FC236}">
                <a16:creationId xmlns:a16="http://schemas.microsoft.com/office/drawing/2014/main" id="{FBF6C7A1-D825-1BF1-F0DE-8D026376AD80}"/>
              </a:ext>
            </a:extLst>
          </p:cNvPr>
          <p:cNvPicPr>
            <a:picLocks noChangeAspect="1"/>
          </p:cNvPicPr>
          <p:nvPr/>
        </p:nvPicPr>
        <p:blipFill>
          <a:blip r:embed="rId2"/>
          <a:stretch>
            <a:fillRect/>
          </a:stretch>
        </p:blipFill>
        <p:spPr>
          <a:xfrm>
            <a:off x="8107326" y="494749"/>
            <a:ext cx="4084674" cy="6363251"/>
          </a:xfrm>
          <a:prstGeom prst="rect">
            <a:avLst/>
          </a:prstGeom>
        </p:spPr>
      </p:pic>
      <p:sp>
        <p:nvSpPr>
          <p:cNvPr id="6" name="TextBox 5">
            <a:extLst>
              <a:ext uri="{FF2B5EF4-FFF2-40B4-BE49-F238E27FC236}">
                <a16:creationId xmlns:a16="http://schemas.microsoft.com/office/drawing/2014/main" id="{632C2AED-A99E-23BB-89B2-442A5BA62520}"/>
              </a:ext>
            </a:extLst>
          </p:cNvPr>
          <p:cNvSpPr txBox="1"/>
          <p:nvPr/>
        </p:nvSpPr>
        <p:spPr>
          <a:xfrm>
            <a:off x="0" y="1286917"/>
            <a:ext cx="8107326" cy="2031325"/>
          </a:xfrm>
          <a:prstGeom prst="rect">
            <a:avLst/>
          </a:prstGeom>
          <a:noFill/>
        </p:spPr>
        <p:txBody>
          <a:bodyPr wrap="square">
            <a:spAutoFit/>
          </a:bodyPr>
          <a:lstStyle/>
          <a:p>
            <a:pPr marL="342900" indent="-342900">
              <a:buFont typeface="+mj-lt"/>
              <a:buAutoNum type="arabicPeriod"/>
            </a:pPr>
            <a:r>
              <a:rPr lang="ru-RU" b="1"/>
              <a:t>response()-&gt;json([...]) </a:t>
            </a:r>
            <a:r>
              <a:rPr lang="ru-RU"/>
              <a:t>yazılışında sən cavabı açıq şəkildə </a:t>
            </a:r>
            <a:r>
              <a:rPr lang="ru-RU" b="1">
                <a:solidFill>
                  <a:srgbClr val="FF0000"/>
                </a:solidFill>
              </a:rPr>
              <a:t>JSON response </a:t>
            </a:r>
            <a:r>
              <a:rPr lang="ru-RU"/>
              <a:t>kimi qaytarırsan və HTTP status, header və format tam sənin nəzarətində olur.</a:t>
            </a:r>
            <a:endParaRPr lang="az-Latn-AZ"/>
          </a:p>
          <a:p>
            <a:pPr marL="342900" indent="-342900">
              <a:buFont typeface="+mj-lt"/>
              <a:buAutoNum type="arabicPeriod"/>
            </a:pPr>
            <a:endParaRPr lang="ru-RU"/>
          </a:p>
          <a:p>
            <a:pPr marL="342900" indent="-342900">
              <a:buFont typeface="+mj-lt"/>
              <a:buAutoNum type="arabicPeriod"/>
            </a:pPr>
            <a:r>
              <a:rPr lang="ru-RU" b="1"/>
              <a:t>Sadə array </a:t>
            </a:r>
            <a:r>
              <a:rPr lang="ru-RU"/>
              <a:t>qaytardıqda isə Laravel onu avtomatik olaraq JSON-a çevirir, amma status code və header-lər default dəyərlərlə göndərilir.</a:t>
            </a:r>
            <a:endParaRPr lang="az-Latn-AZ"/>
          </a:p>
          <a:p>
            <a:endParaRPr lang="az-Latn-AZ"/>
          </a:p>
          <a:p>
            <a:endParaRPr lang="ru-RU"/>
          </a:p>
        </p:txBody>
      </p:sp>
    </p:spTree>
    <p:extLst>
      <p:ext uri="{BB962C8B-B14F-4D97-AF65-F5344CB8AC3E}">
        <p14:creationId xmlns:p14="http://schemas.microsoft.com/office/powerpoint/2010/main" val="2749596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831818"/>
          </a:xfrm>
          <a:prstGeom prst="rect">
            <a:avLst/>
          </a:prstGeom>
          <a:noFill/>
        </p:spPr>
        <p:txBody>
          <a:bodyPr wrap="square">
            <a:spAutoFit/>
          </a:bodyPr>
          <a:lstStyle/>
          <a:p>
            <a:r>
              <a:rPr lang="en-US"/>
              <a:t>Statelessness (Vəziyyətsizlik Prinsipi)</a:t>
            </a:r>
            <a:endParaRPr lang="az-Latn-AZ"/>
          </a:p>
          <a:p>
            <a:endParaRPr lang="en-US"/>
          </a:p>
          <a:p>
            <a:r>
              <a:rPr lang="en-US"/>
              <a:t>Self-Contained Requests (Öz-özünü daşıyan sorğular)</a:t>
            </a:r>
          </a:p>
          <a:p>
            <a:endParaRPr lang="en-US"/>
          </a:p>
          <a:p>
            <a:r>
              <a:rPr lang="en-US"/>
              <a:t>API-yə göndərilən hər bir request onun işlənməsi üçün lazım olan bütün məlumatları özündə daşımalıdır:</a:t>
            </a:r>
          </a:p>
          <a:p>
            <a:pPr marL="285750" indent="-285750">
              <a:lnSpc>
                <a:spcPct val="150000"/>
              </a:lnSpc>
              <a:buFont typeface="Arial" panose="020B0604020202020204" pitchFamily="34" charset="0"/>
              <a:buChar char="•"/>
            </a:pPr>
            <a:r>
              <a:rPr lang="en-US"/>
              <a:t>authentication token (məsələn, JWT)</a:t>
            </a:r>
          </a:p>
          <a:p>
            <a:pPr marL="285750" indent="-285750">
              <a:lnSpc>
                <a:spcPct val="150000"/>
              </a:lnSpc>
              <a:buFont typeface="Arial" panose="020B0604020202020204" pitchFamily="34" charset="0"/>
              <a:buChar char="•"/>
            </a:pPr>
            <a:r>
              <a:rPr lang="en-US"/>
              <a:t>lazımi parametrlər</a:t>
            </a:r>
          </a:p>
          <a:p>
            <a:pPr marL="285750" indent="-285750">
              <a:lnSpc>
                <a:spcPct val="150000"/>
              </a:lnSpc>
              <a:buFont typeface="Arial" panose="020B0604020202020204" pitchFamily="34" charset="0"/>
              <a:buChar char="•"/>
            </a:pPr>
            <a:r>
              <a:rPr lang="en-US"/>
              <a:t>header-lər</a:t>
            </a:r>
          </a:p>
          <a:p>
            <a:endParaRPr lang="en-US"/>
          </a:p>
          <a:p>
            <a:r>
              <a:rPr lang="en-US"/>
              <a:t>Server əvvəlki request-ləri xatırlamamalıdır və onlara əsaslanmamalıdır.</a:t>
            </a:r>
          </a:p>
          <a:p>
            <a:endParaRPr lang="en-US"/>
          </a:p>
          <a:p>
            <a:r>
              <a:rPr lang="en-US"/>
              <a:t>Yəni:</a:t>
            </a:r>
            <a:r>
              <a:rPr lang="az-Latn-AZ"/>
              <a:t> </a:t>
            </a:r>
            <a:r>
              <a:rPr lang="en-US"/>
              <a:t>Server deməməlidir: “Bu istifadəçi dünən kim idi?”</a:t>
            </a:r>
            <a:r>
              <a:rPr lang="az-Latn-AZ"/>
              <a:t>  </a:t>
            </a:r>
            <a:r>
              <a:rPr lang="en-US"/>
              <a:t>Request özü deməlidir: “Mən kiməm və nə istəyirəm.”</a:t>
            </a:r>
            <a:endParaRPr lang="ru-RU"/>
          </a:p>
        </p:txBody>
      </p:sp>
      <p:pic>
        <p:nvPicPr>
          <p:cNvPr id="3" name="Picture 2">
            <a:extLst>
              <a:ext uri="{FF2B5EF4-FFF2-40B4-BE49-F238E27FC236}">
                <a16:creationId xmlns:a16="http://schemas.microsoft.com/office/drawing/2014/main" id="{0EC22230-5944-8774-5A50-AC5919B149AD}"/>
              </a:ext>
            </a:extLst>
          </p:cNvPr>
          <p:cNvPicPr>
            <a:picLocks noChangeAspect="1"/>
          </p:cNvPicPr>
          <p:nvPr/>
        </p:nvPicPr>
        <p:blipFill>
          <a:blip r:embed="rId2"/>
          <a:stretch>
            <a:fillRect/>
          </a:stretch>
        </p:blipFill>
        <p:spPr>
          <a:xfrm>
            <a:off x="3900722" y="4228872"/>
            <a:ext cx="8291278" cy="2629128"/>
          </a:xfrm>
          <a:prstGeom prst="rect">
            <a:avLst/>
          </a:prstGeom>
        </p:spPr>
      </p:pic>
    </p:spTree>
    <p:extLst>
      <p:ext uri="{BB962C8B-B14F-4D97-AF65-F5344CB8AC3E}">
        <p14:creationId xmlns:p14="http://schemas.microsoft.com/office/powerpoint/2010/main" val="23368015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38554"/>
          </a:xfrm>
          <a:prstGeom prst="rect">
            <a:avLst/>
          </a:prstGeom>
          <a:noFill/>
        </p:spPr>
        <p:txBody>
          <a:bodyPr wrap="square">
            <a:spAutoFit/>
          </a:bodyPr>
          <a:lstStyle/>
          <a:p>
            <a:r>
              <a:rPr lang="az-Latn-AZ" sz="1600"/>
              <a:t>Məsələn, əgər header() metodu əlavə etsək onda nəticə olaraq header başlığı altında </a:t>
            </a:r>
            <a:r>
              <a:rPr lang="az-Latn-AZ" sz="1600" b="1"/>
              <a:t>KEY </a:t>
            </a:r>
            <a:r>
              <a:rPr lang="en-US" sz="1600" b="1"/>
              <a:t>=&gt; VALUE </a:t>
            </a:r>
            <a:r>
              <a:rPr lang="az-Latn-AZ" sz="1600"/>
              <a:t>göndərmiş olacağıq.</a:t>
            </a:r>
            <a:endParaRPr lang="ru-RU" sz="1600"/>
          </a:p>
        </p:txBody>
      </p:sp>
      <p:pic>
        <p:nvPicPr>
          <p:cNvPr id="3" name="Picture 2">
            <a:extLst>
              <a:ext uri="{FF2B5EF4-FFF2-40B4-BE49-F238E27FC236}">
                <a16:creationId xmlns:a16="http://schemas.microsoft.com/office/drawing/2014/main" id="{ACD31DCE-F93D-7DE6-B85A-862CD5AB1A78}"/>
              </a:ext>
            </a:extLst>
          </p:cNvPr>
          <p:cNvPicPr>
            <a:picLocks noChangeAspect="1"/>
          </p:cNvPicPr>
          <p:nvPr/>
        </p:nvPicPr>
        <p:blipFill>
          <a:blip r:embed="rId2"/>
          <a:stretch>
            <a:fillRect/>
          </a:stretch>
        </p:blipFill>
        <p:spPr>
          <a:xfrm>
            <a:off x="0" y="476160"/>
            <a:ext cx="2964437" cy="2065199"/>
          </a:xfrm>
          <a:prstGeom prst="rect">
            <a:avLst/>
          </a:prstGeom>
        </p:spPr>
      </p:pic>
      <p:pic>
        <p:nvPicPr>
          <p:cNvPr id="6" name="Picture 5">
            <a:extLst>
              <a:ext uri="{FF2B5EF4-FFF2-40B4-BE49-F238E27FC236}">
                <a16:creationId xmlns:a16="http://schemas.microsoft.com/office/drawing/2014/main" id="{40CB30E4-10BB-DF37-3877-676E32DEA2B4}"/>
              </a:ext>
            </a:extLst>
          </p:cNvPr>
          <p:cNvPicPr>
            <a:picLocks noChangeAspect="1"/>
          </p:cNvPicPr>
          <p:nvPr/>
        </p:nvPicPr>
        <p:blipFill>
          <a:blip r:embed="rId3"/>
          <a:stretch>
            <a:fillRect/>
          </a:stretch>
        </p:blipFill>
        <p:spPr>
          <a:xfrm>
            <a:off x="5216875" y="1971040"/>
            <a:ext cx="6975125" cy="4886960"/>
          </a:xfrm>
          <a:prstGeom prst="rect">
            <a:avLst/>
          </a:prstGeom>
        </p:spPr>
      </p:pic>
      <p:sp>
        <p:nvSpPr>
          <p:cNvPr id="9" name="TextBox 8">
            <a:extLst>
              <a:ext uri="{FF2B5EF4-FFF2-40B4-BE49-F238E27FC236}">
                <a16:creationId xmlns:a16="http://schemas.microsoft.com/office/drawing/2014/main" id="{39656C5D-6E36-221E-5719-6371CAB81471}"/>
              </a:ext>
            </a:extLst>
          </p:cNvPr>
          <p:cNvSpPr txBox="1"/>
          <p:nvPr/>
        </p:nvSpPr>
        <p:spPr>
          <a:xfrm>
            <a:off x="0" y="3995678"/>
            <a:ext cx="5216875" cy="2862322"/>
          </a:xfrm>
          <a:prstGeom prst="rect">
            <a:avLst/>
          </a:prstGeom>
          <a:noFill/>
        </p:spPr>
        <p:txBody>
          <a:bodyPr wrap="square">
            <a:spAutoFit/>
          </a:bodyPr>
          <a:lstStyle/>
          <a:p>
            <a:r>
              <a:rPr lang="ru-RU" sz="1200"/>
              <a:t>Bu yazılışın real həyatda məqsədi nədir?</a:t>
            </a:r>
          </a:p>
          <a:p>
            <a:endParaRPr lang="ru-RU" sz="1200"/>
          </a:p>
          <a:p>
            <a:r>
              <a:rPr lang="ru-RU" sz="1200"/>
              <a:t>Bu yanaşma API cavabına əlavə metadata ötürmək üçündür, yəni response body-ni dəyişmədən əlavə məlumatı header vasitəsilə göndərirsən.</a:t>
            </a:r>
          </a:p>
          <a:p>
            <a:endParaRPr lang="ru-RU" sz="1200"/>
          </a:p>
          <a:p>
            <a:r>
              <a:rPr lang="ru-RU" sz="1200"/>
              <a:t>Real istifadə nümunələri:</a:t>
            </a:r>
          </a:p>
          <a:p>
            <a:pPr marL="628650" lvl="1" indent="-171450">
              <a:lnSpc>
                <a:spcPct val="150000"/>
              </a:lnSpc>
              <a:buFont typeface="Wingdings" panose="05000000000000000000" pitchFamily="2" charset="2"/>
              <a:buChar char="q"/>
            </a:pPr>
            <a:r>
              <a:rPr lang="ru-RU" sz="1200"/>
              <a:t>Auth məlumatları: token expiry vaxtı, refresh xəbərdarlığı</a:t>
            </a:r>
          </a:p>
          <a:p>
            <a:pPr marL="628650" lvl="1" indent="-171450">
              <a:lnSpc>
                <a:spcPct val="150000"/>
              </a:lnSpc>
              <a:buFont typeface="Wingdings" panose="05000000000000000000" pitchFamily="2" charset="2"/>
              <a:buChar char="q"/>
            </a:pPr>
            <a:r>
              <a:rPr lang="ru-RU" sz="1200"/>
              <a:t>Rate limit: istifadəçi neçə sorğu edə bilər (X-RateLimit-Remaining)</a:t>
            </a:r>
          </a:p>
          <a:p>
            <a:pPr marL="628650" lvl="1" indent="-171450">
              <a:lnSpc>
                <a:spcPct val="150000"/>
              </a:lnSpc>
              <a:buFont typeface="Wingdings" panose="05000000000000000000" pitchFamily="2" charset="2"/>
              <a:buChar char="q"/>
            </a:pPr>
            <a:r>
              <a:rPr lang="ru-RU" sz="1200"/>
              <a:t>Versiya və debug: API versiyası, request ID</a:t>
            </a:r>
          </a:p>
          <a:p>
            <a:pPr marL="628650" lvl="1" indent="-171450">
              <a:lnSpc>
                <a:spcPct val="150000"/>
              </a:lnSpc>
              <a:buFont typeface="Wingdings" panose="05000000000000000000" pitchFamily="2" charset="2"/>
              <a:buChar char="q"/>
            </a:pPr>
            <a:r>
              <a:rPr lang="ru-RU" sz="1200"/>
              <a:t>CORS və təhlükəsizlik: təhlükəsizlik header-ləri</a:t>
            </a:r>
          </a:p>
          <a:p>
            <a:endParaRPr lang="ru-RU" sz="1200"/>
          </a:p>
          <a:p>
            <a:r>
              <a:rPr lang="ru-RU" sz="1200" b="1"/>
              <a:t>Qısa yekun</a:t>
            </a:r>
            <a:r>
              <a:rPr lang="ru-RU" sz="1200"/>
              <a:t>:</a:t>
            </a:r>
            <a:r>
              <a:rPr lang="az-Latn-AZ" sz="1200"/>
              <a:t> </a:t>
            </a:r>
            <a:r>
              <a:rPr lang="ru-RU" sz="1200"/>
              <a:t>Body əsas məlumat üçündür, header isə texniki və idarəedici məlumatlar üçündür.</a:t>
            </a:r>
          </a:p>
        </p:txBody>
      </p:sp>
    </p:spTree>
    <p:extLst>
      <p:ext uri="{BB962C8B-B14F-4D97-AF65-F5344CB8AC3E}">
        <p14:creationId xmlns:p14="http://schemas.microsoft.com/office/powerpoint/2010/main" val="4124612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8038740" cy="3970318"/>
          </a:xfrm>
          <a:prstGeom prst="rect">
            <a:avLst/>
          </a:prstGeom>
          <a:noFill/>
        </p:spPr>
        <p:txBody>
          <a:bodyPr wrap="square">
            <a:spAutoFit/>
          </a:bodyPr>
          <a:lstStyle/>
          <a:p>
            <a:r>
              <a:rPr lang="en-US" sz="1400" b="1">
                <a:solidFill>
                  <a:srgbClr val="FF0000"/>
                </a:solidFill>
              </a:rPr>
              <a:t>setStatusCode() </a:t>
            </a:r>
            <a:r>
              <a:rPr lang="en-US" sz="1400"/>
              <a:t>HTTP status kodunu dəyişdirmək üçün istifadə olunur.</a:t>
            </a:r>
          </a:p>
          <a:p>
            <a:endParaRPr lang="en-US" sz="1400"/>
          </a:p>
          <a:p>
            <a:r>
              <a:rPr lang="en-US" sz="1400"/>
              <a:t>Məsələn, </a:t>
            </a:r>
            <a:r>
              <a:rPr lang="en-US" sz="1400" b="1">
                <a:solidFill>
                  <a:srgbClr val="00B050"/>
                </a:solidFill>
              </a:rPr>
              <a:t>201</a:t>
            </a:r>
            <a:r>
              <a:rPr lang="en-US" sz="1400"/>
              <a:t> kodu “Created” mənasını verir və client-ə bildirir ki, resurs uğurla yaradılıb.</a:t>
            </a:r>
          </a:p>
          <a:p>
            <a:endParaRPr lang="en-US" sz="1400"/>
          </a:p>
          <a:p>
            <a:r>
              <a:rPr lang="en-US" sz="1400"/>
              <a:t>Default olaraq Laravel </a:t>
            </a:r>
            <a:r>
              <a:rPr lang="en-US" sz="1400" b="1"/>
              <a:t>200</a:t>
            </a:r>
            <a:r>
              <a:rPr lang="en-US" sz="1400"/>
              <a:t> OK göndərir, amma yeni resurs yaratdıqda </a:t>
            </a:r>
            <a:r>
              <a:rPr lang="en-US" sz="1400" b="1"/>
              <a:t>201</a:t>
            </a:r>
            <a:r>
              <a:rPr lang="en-US" sz="1400"/>
              <a:t> istifadə etmək RESTful standartına uyğundur.</a:t>
            </a:r>
            <a:endParaRPr lang="az-Latn-AZ" sz="1400"/>
          </a:p>
          <a:p>
            <a:endParaRPr lang="az-Latn-AZ" sz="1400"/>
          </a:p>
          <a:p>
            <a:r>
              <a:rPr lang="en-US" sz="1400"/>
              <a:t>Client üçün HTTP status kodları resursun vəziyyəti haqqında dərhal məlumat verir; yəni body-ni analiz etmədən anlayır: uğurlu oldu, yaradıldı, tapılmadı və ya səhv baş verdi.</a:t>
            </a:r>
            <a:endParaRPr lang="az-Latn-AZ" sz="1400"/>
          </a:p>
          <a:p>
            <a:endParaRPr lang="az-Latn-AZ" sz="1400"/>
          </a:p>
          <a:p>
            <a:r>
              <a:rPr lang="en-US" sz="1400"/>
              <a:t>Məsələn:</a:t>
            </a:r>
          </a:p>
          <a:p>
            <a:pPr marL="742950" lvl="1" indent="-285750">
              <a:lnSpc>
                <a:spcPct val="150000"/>
              </a:lnSpc>
              <a:buFont typeface="Wingdings" panose="05000000000000000000" pitchFamily="2" charset="2"/>
              <a:buChar char="q"/>
            </a:pPr>
            <a:r>
              <a:rPr lang="en-US" sz="1400"/>
              <a:t>200 OK → sorğu uğurla icra olundu</a:t>
            </a:r>
          </a:p>
          <a:p>
            <a:pPr marL="742950" lvl="1" indent="-285750">
              <a:lnSpc>
                <a:spcPct val="150000"/>
              </a:lnSpc>
              <a:buFont typeface="Wingdings" panose="05000000000000000000" pitchFamily="2" charset="2"/>
              <a:buChar char="q"/>
            </a:pPr>
            <a:r>
              <a:rPr lang="en-US" sz="1400"/>
              <a:t>201 Created → yeni resurs yaradıldı</a:t>
            </a:r>
          </a:p>
          <a:p>
            <a:pPr marL="742950" lvl="1" indent="-285750">
              <a:lnSpc>
                <a:spcPct val="150000"/>
              </a:lnSpc>
              <a:buFont typeface="Wingdings" panose="05000000000000000000" pitchFamily="2" charset="2"/>
              <a:buChar char="q"/>
            </a:pPr>
            <a:r>
              <a:rPr lang="en-US" sz="1400"/>
              <a:t>404 Not Found → resurs tapılmadı</a:t>
            </a:r>
          </a:p>
          <a:p>
            <a:pPr marL="742950" lvl="1" indent="-285750">
              <a:lnSpc>
                <a:spcPct val="150000"/>
              </a:lnSpc>
              <a:buFont typeface="Wingdings" panose="05000000000000000000" pitchFamily="2" charset="2"/>
              <a:buChar char="q"/>
            </a:pPr>
            <a:r>
              <a:rPr lang="en-US" sz="1400"/>
              <a:t>422 Unprocessable Entity → göndərilən məlumat düzgün deyil</a:t>
            </a:r>
            <a:endParaRPr lang="az-Latn-AZ" sz="1400"/>
          </a:p>
          <a:p>
            <a:endParaRPr lang="ru-RU" sz="1400"/>
          </a:p>
        </p:txBody>
      </p:sp>
      <p:pic>
        <p:nvPicPr>
          <p:cNvPr id="3" name="Picture 2">
            <a:extLst>
              <a:ext uri="{FF2B5EF4-FFF2-40B4-BE49-F238E27FC236}">
                <a16:creationId xmlns:a16="http://schemas.microsoft.com/office/drawing/2014/main" id="{59FE8B8A-EA5F-F0F2-8C3B-A4F9F2FD3B43}"/>
              </a:ext>
            </a:extLst>
          </p:cNvPr>
          <p:cNvPicPr>
            <a:picLocks noChangeAspect="1"/>
          </p:cNvPicPr>
          <p:nvPr/>
        </p:nvPicPr>
        <p:blipFill>
          <a:blip r:embed="rId2"/>
          <a:stretch>
            <a:fillRect/>
          </a:stretch>
        </p:blipFill>
        <p:spPr>
          <a:xfrm>
            <a:off x="8038740" y="0"/>
            <a:ext cx="4153260" cy="5616427"/>
          </a:xfrm>
          <a:prstGeom prst="rect">
            <a:avLst/>
          </a:prstGeom>
        </p:spPr>
      </p:pic>
      <p:pic>
        <p:nvPicPr>
          <p:cNvPr id="6" name="Picture 5">
            <a:extLst>
              <a:ext uri="{FF2B5EF4-FFF2-40B4-BE49-F238E27FC236}">
                <a16:creationId xmlns:a16="http://schemas.microsoft.com/office/drawing/2014/main" id="{0F89A4DD-D844-4334-4617-9D1336CA1984}"/>
              </a:ext>
            </a:extLst>
          </p:cNvPr>
          <p:cNvPicPr>
            <a:picLocks noChangeAspect="1"/>
          </p:cNvPicPr>
          <p:nvPr/>
        </p:nvPicPr>
        <p:blipFill>
          <a:blip r:embed="rId3"/>
          <a:stretch>
            <a:fillRect/>
          </a:stretch>
        </p:blipFill>
        <p:spPr>
          <a:xfrm>
            <a:off x="1" y="3830124"/>
            <a:ext cx="5201920" cy="3027876"/>
          </a:xfrm>
          <a:prstGeom prst="rect">
            <a:avLst/>
          </a:prstGeom>
        </p:spPr>
      </p:pic>
    </p:spTree>
    <p:extLst>
      <p:ext uri="{BB962C8B-B14F-4D97-AF65-F5344CB8AC3E}">
        <p14:creationId xmlns:p14="http://schemas.microsoft.com/office/powerpoint/2010/main" val="2022980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19"/>
          </a:xfrm>
          <a:prstGeom prst="rect">
            <a:avLst/>
          </a:prstGeom>
          <a:noFill/>
        </p:spPr>
        <p:txBody>
          <a:bodyPr wrap="square">
            <a:spAutoFit/>
          </a:bodyPr>
          <a:lstStyle/>
          <a:p>
            <a:r>
              <a:rPr lang="az-Latn-AZ"/>
              <a:t>Status kodu qısa formada bu cürdə təyin etmək mümkündür.</a:t>
            </a:r>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r>
              <a:rPr lang="az-Latn-AZ"/>
              <a:t>Məsələn, 204 status kodunu göndərdikdə tətbiq avtomatik anlayır ki, bu status kodu, kontent yoxdur mənasına gəlir və bunun üçündür ki, dataları göstərmir. </a:t>
            </a:r>
            <a:endParaRPr lang="ru-RU"/>
          </a:p>
        </p:txBody>
      </p:sp>
      <p:pic>
        <p:nvPicPr>
          <p:cNvPr id="4" name="Picture 3">
            <a:extLst>
              <a:ext uri="{FF2B5EF4-FFF2-40B4-BE49-F238E27FC236}">
                <a16:creationId xmlns:a16="http://schemas.microsoft.com/office/drawing/2014/main" id="{C528E2A5-75EB-2D70-03A2-6F229B3DDA97}"/>
              </a:ext>
            </a:extLst>
          </p:cNvPr>
          <p:cNvPicPr>
            <a:picLocks noChangeAspect="1"/>
          </p:cNvPicPr>
          <p:nvPr/>
        </p:nvPicPr>
        <p:blipFill>
          <a:blip r:embed="rId2"/>
          <a:stretch>
            <a:fillRect/>
          </a:stretch>
        </p:blipFill>
        <p:spPr>
          <a:xfrm>
            <a:off x="0" y="3847839"/>
            <a:ext cx="5921253" cy="3010161"/>
          </a:xfrm>
          <a:prstGeom prst="rect">
            <a:avLst/>
          </a:prstGeom>
        </p:spPr>
      </p:pic>
      <p:pic>
        <p:nvPicPr>
          <p:cNvPr id="7" name="Picture 6">
            <a:extLst>
              <a:ext uri="{FF2B5EF4-FFF2-40B4-BE49-F238E27FC236}">
                <a16:creationId xmlns:a16="http://schemas.microsoft.com/office/drawing/2014/main" id="{75264EB9-3A40-7728-48FE-B7CDCB952543}"/>
              </a:ext>
            </a:extLst>
          </p:cNvPr>
          <p:cNvPicPr>
            <a:picLocks noChangeAspect="1"/>
          </p:cNvPicPr>
          <p:nvPr/>
        </p:nvPicPr>
        <p:blipFill>
          <a:blip r:embed="rId3"/>
          <a:stretch>
            <a:fillRect/>
          </a:stretch>
        </p:blipFill>
        <p:spPr>
          <a:xfrm>
            <a:off x="-1" y="473652"/>
            <a:ext cx="3690725" cy="1883467"/>
          </a:xfrm>
          <a:prstGeom prst="rect">
            <a:avLst/>
          </a:prstGeom>
        </p:spPr>
      </p:pic>
    </p:spTree>
    <p:extLst>
      <p:ext uri="{BB962C8B-B14F-4D97-AF65-F5344CB8AC3E}">
        <p14:creationId xmlns:p14="http://schemas.microsoft.com/office/powerpoint/2010/main" val="4970142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200329"/>
          </a:xfrm>
          <a:prstGeom prst="rect">
            <a:avLst/>
          </a:prstGeom>
          <a:noFill/>
        </p:spPr>
        <p:txBody>
          <a:bodyPr wrap="square">
            <a:spAutoFit/>
          </a:bodyPr>
          <a:lstStyle/>
          <a:p>
            <a:r>
              <a:rPr lang="az-Latn-AZ"/>
              <a:t>Postman üzərindən göndərilən datalar </a:t>
            </a:r>
            <a:r>
              <a:rPr lang="az-Latn-AZ" b="1"/>
              <a:t>request</a:t>
            </a:r>
            <a:r>
              <a:rPr lang="az-Latn-AZ"/>
              <a:t> adlanır və kontrollerdə </a:t>
            </a:r>
            <a:r>
              <a:rPr lang="en-US" b="1"/>
              <a:t>$request </a:t>
            </a:r>
            <a:r>
              <a:rPr lang="az-Latn-AZ"/>
              <a:t>parametri həmin dataları avtomatik qəbul edir. Biz isə </a:t>
            </a:r>
            <a:r>
              <a:rPr lang="az-Latn-AZ" b="1"/>
              <a:t>all() </a:t>
            </a:r>
            <a:r>
              <a:rPr lang="az-Latn-AZ"/>
              <a:t>kimi metodlar vasitəsi ilə həmin dataları çağıra bilərik.</a:t>
            </a:r>
          </a:p>
          <a:p>
            <a:endParaRPr lang="az-Latn-AZ"/>
          </a:p>
          <a:p>
            <a:r>
              <a:rPr lang="az-Latn-AZ"/>
              <a:t>Bu datalar təkcə postman üzərindən yox, URL –dən yaxud input elementlərində də göndərilə bilər.</a:t>
            </a:r>
            <a:endParaRPr lang="ru-RU"/>
          </a:p>
        </p:txBody>
      </p:sp>
      <p:pic>
        <p:nvPicPr>
          <p:cNvPr id="6" name="Picture 5">
            <a:extLst>
              <a:ext uri="{FF2B5EF4-FFF2-40B4-BE49-F238E27FC236}">
                <a16:creationId xmlns:a16="http://schemas.microsoft.com/office/drawing/2014/main" id="{0B34D774-BF52-14EC-C215-8957EC967A12}"/>
              </a:ext>
            </a:extLst>
          </p:cNvPr>
          <p:cNvPicPr>
            <a:picLocks noChangeAspect="1"/>
          </p:cNvPicPr>
          <p:nvPr/>
        </p:nvPicPr>
        <p:blipFill>
          <a:blip r:embed="rId2"/>
          <a:stretch>
            <a:fillRect/>
          </a:stretch>
        </p:blipFill>
        <p:spPr>
          <a:xfrm>
            <a:off x="0" y="1687219"/>
            <a:ext cx="12192000" cy="5170781"/>
          </a:xfrm>
          <a:prstGeom prst="rect">
            <a:avLst/>
          </a:prstGeom>
        </p:spPr>
      </p:pic>
    </p:spTree>
    <p:extLst>
      <p:ext uri="{BB962C8B-B14F-4D97-AF65-F5344CB8AC3E}">
        <p14:creationId xmlns:p14="http://schemas.microsoft.com/office/powerpoint/2010/main" val="41172163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az-Latn-AZ"/>
              <a:t>Posts modeli və migration yaradırıq. </a:t>
            </a:r>
          </a:p>
          <a:p>
            <a:endParaRPr lang="az-Latn-AZ"/>
          </a:p>
        </p:txBody>
      </p:sp>
      <p:pic>
        <p:nvPicPr>
          <p:cNvPr id="3" name="Picture 2">
            <a:extLst>
              <a:ext uri="{FF2B5EF4-FFF2-40B4-BE49-F238E27FC236}">
                <a16:creationId xmlns:a16="http://schemas.microsoft.com/office/drawing/2014/main" id="{9B29F6AF-859A-CB99-5851-4E55FD8F030D}"/>
              </a:ext>
            </a:extLst>
          </p:cNvPr>
          <p:cNvPicPr>
            <a:picLocks noChangeAspect="1"/>
          </p:cNvPicPr>
          <p:nvPr/>
        </p:nvPicPr>
        <p:blipFill>
          <a:blip r:embed="rId2"/>
          <a:stretch>
            <a:fillRect/>
          </a:stretch>
        </p:blipFill>
        <p:spPr>
          <a:xfrm>
            <a:off x="1557896" y="2529762"/>
            <a:ext cx="9076207" cy="1798476"/>
          </a:xfrm>
          <a:prstGeom prst="rect">
            <a:avLst/>
          </a:prstGeom>
        </p:spPr>
      </p:pic>
    </p:spTree>
    <p:extLst>
      <p:ext uri="{BB962C8B-B14F-4D97-AF65-F5344CB8AC3E}">
        <p14:creationId xmlns:p14="http://schemas.microsoft.com/office/powerpoint/2010/main" val="3380607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754326"/>
          </a:xfrm>
          <a:prstGeom prst="rect">
            <a:avLst/>
          </a:prstGeom>
          <a:noFill/>
        </p:spPr>
        <p:txBody>
          <a:bodyPr wrap="square">
            <a:spAutoFit/>
          </a:bodyPr>
          <a:lstStyle/>
          <a:p>
            <a:r>
              <a:rPr lang="en-US"/>
              <a:t>Bu migration kodu posts cədvəlini yaradaraq postların başlıq, məzmun, müəllif (user) və zaman məlumatlarını database-də saxlamaq üçün struktur müəyyən edir.</a:t>
            </a:r>
            <a:endParaRPr lang="az-Latn-AZ"/>
          </a:p>
          <a:p>
            <a:endParaRPr lang="az-Latn-AZ"/>
          </a:p>
          <a:p>
            <a:endParaRPr lang="az-Latn-AZ"/>
          </a:p>
          <a:p>
            <a:r>
              <a:rPr lang="en-US" b="1">
                <a:solidFill>
                  <a:srgbClr val="FF0000"/>
                </a:solidFill>
              </a:rPr>
              <a:t>$table-&gt;foreignIdFor(User::class, 'author_id’);</a:t>
            </a:r>
            <a:r>
              <a:rPr lang="az-Latn-AZ" b="1">
                <a:solidFill>
                  <a:srgbClr val="FF0000"/>
                </a:solidFill>
              </a:rPr>
              <a:t> </a:t>
            </a:r>
            <a:r>
              <a:rPr lang="az-Latn-AZ"/>
              <a:t>- </a:t>
            </a:r>
            <a:r>
              <a:rPr lang="en-US"/>
              <a:t>Bu sətir posts cədvəlində </a:t>
            </a:r>
            <a:r>
              <a:rPr lang="en-US" b="1"/>
              <a:t>author_id </a:t>
            </a:r>
            <a:r>
              <a:rPr lang="en-US"/>
              <a:t>adlı sütun yaradır və həmin postun hansı </a:t>
            </a:r>
            <a:r>
              <a:rPr lang="en-US" b="1"/>
              <a:t>user</a:t>
            </a:r>
            <a:r>
              <a:rPr lang="en-US"/>
              <a:t>-ə aid olduğunu göstərmək üçün istifadə olunur.</a:t>
            </a:r>
            <a:endParaRPr lang="ru-RU"/>
          </a:p>
        </p:txBody>
      </p:sp>
      <p:pic>
        <p:nvPicPr>
          <p:cNvPr id="6" name="Picture 5">
            <a:extLst>
              <a:ext uri="{FF2B5EF4-FFF2-40B4-BE49-F238E27FC236}">
                <a16:creationId xmlns:a16="http://schemas.microsoft.com/office/drawing/2014/main" id="{4BA6F4A3-A5D1-7C25-C891-F2913F52A5BD}"/>
              </a:ext>
            </a:extLst>
          </p:cNvPr>
          <p:cNvPicPr>
            <a:picLocks noChangeAspect="1"/>
          </p:cNvPicPr>
          <p:nvPr/>
        </p:nvPicPr>
        <p:blipFill>
          <a:blip r:embed="rId2"/>
          <a:stretch>
            <a:fillRect/>
          </a:stretch>
        </p:blipFill>
        <p:spPr>
          <a:xfrm>
            <a:off x="7200467" y="2567568"/>
            <a:ext cx="4991533" cy="4290432"/>
          </a:xfrm>
          <a:prstGeom prst="rect">
            <a:avLst/>
          </a:prstGeom>
        </p:spPr>
      </p:pic>
    </p:spTree>
    <p:extLst>
      <p:ext uri="{BB962C8B-B14F-4D97-AF65-F5344CB8AC3E}">
        <p14:creationId xmlns:p14="http://schemas.microsoft.com/office/powerpoint/2010/main" val="7567681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200329"/>
          </a:xfrm>
          <a:prstGeom prst="rect">
            <a:avLst/>
          </a:prstGeom>
          <a:noFill/>
        </p:spPr>
        <p:txBody>
          <a:bodyPr wrap="square">
            <a:spAutoFit/>
          </a:bodyPr>
          <a:lstStyle/>
          <a:p>
            <a:r>
              <a:rPr lang="az-Latn-AZ"/>
              <a:t>Yaxud bu cürdə yaza bilərdik: </a:t>
            </a:r>
            <a:br>
              <a:rPr lang="az-Latn-AZ"/>
            </a:br>
            <a:br>
              <a:rPr lang="az-Latn-AZ"/>
            </a:br>
            <a:r>
              <a:rPr lang="az-Latn-AZ"/>
              <a:t>Bu kodunda, məqsədi tam eynidir. Bu kod </a:t>
            </a:r>
            <a:r>
              <a:rPr lang="az-Latn-AZ" b="1"/>
              <a:t>posts</a:t>
            </a:r>
            <a:r>
              <a:rPr lang="az-Latn-AZ"/>
              <a:t> cədvəlində </a:t>
            </a:r>
            <a:r>
              <a:rPr lang="az-Latn-AZ" b="1"/>
              <a:t>author_id </a:t>
            </a:r>
            <a:r>
              <a:rPr lang="az-Latn-AZ"/>
              <a:t>sahəsini </a:t>
            </a:r>
            <a:r>
              <a:rPr lang="az-Latn-AZ" b="1"/>
              <a:t>users</a:t>
            </a:r>
            <a:r>
              <a:rPr lang="az-Latn-AZ"/>
              <a:t> cədvəlinə </a:t>
            </a:r>
            <a:r>
              <a:rPr lang="az-Latn-AZ" b="1"/>
              <a:t>foreign key </a:t>
            </a:r>
            <a:r>
              <a:rPr lang="az-Latn-AZ"/>
              <a:t>kimi bağlayır və həmin </a:t>
            </a:r>
            <a:r>
              <a:rPr lang="az-Latn-AZ" b="1"/>
              <a:t>user</a:t>
            </a:r>
            <a:r>
              <a:rPr lang="az-Latn-AZ"/>
              <a:t> silindikdə ona aid postların da avtomatik silinməsini təmin edir.</a:t>
            </a:r>
            <a:endParaRPr lang="ru-RU"/>
          </a:p>
        </p:txBody>
      </p:sp>
      <p:pic>
        <p:nvPicPr>
          <p:cNvPr id="6" name="Picture 5">
            <a:extLst>
              <a:ext uri="{FF2B5EF4-FFF2-40B4-BE49-F238E27FC236}">
                <a16:creationId xmlns:a16="http://schemas.microsoft.com/office/drawing/2014/main" id="{A7CF3792-E670-0DB8-A332-A58B4018E99F}"/>
              </a:ext>
            </a:extLst>
          </p:cNvPr>
          <p:cNvPicPr>
            <a:picLocks noChangeAspect="1"/>
          </p:cNvPicPr>
          <p:nvPr/>
        </p:nvPicPr>
        <p:blipFill>
          <a:blip r:embed="rId2"/>
          <a:stretch>
            <a:fillRect/>
          </a:stretch>
        </p:blipFill>
        <p:spPr>
          <a:xfrm>
            <a:off x="6677402" y="3098800"/>
            <a:ext cx="5514597" cy="3759200"/>
          </a:xfrm>
          <a:prstGeom prst="rect">
            <a:avLst/>
          </a:prstGeom>
        </p:spPr>
      </p:pic>
    </p:spTree>
    <p:extLst>
      <p:ext uri="{BB962C8B-B14F-4D97-AF65-F5344CB8AC3E}">
        <p14:creationId xmlns:p14="http://schemas.microsoft.com/office/powerpoint/2010/main" val="38676635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477328"/>
          </a:xfrm>
          <a:prstGeom prst="rect">
            <a:avLst/>
          </a:prstGeom>
          <a:noFill/>
        </p:spPr>
        <p:txBody>
          <a:bodyPr wrap="square">
            <a:spAutoFit/>
          </a:bodyPr>
          <a:lstStyle/>
          <a:p>
            <a:r>
              <a:rPr lang="en-US"/>
              <a:t>İki yanaşmanın fərqi </a:t>
            </a:r>
            <a:r>
              <a:rPr lang="az-Latn-AZ"/>
              <a:t>nədir:</a:t>
            </a:r>
          </a:p>
          <a:p>
            <a:endParaRPr lang="az-Latn-AZ"/>
          </a:p>
          <a:p>
            <a:endParaRPr lang="az-Latn-AZ"/>
          </a:p>
          <a:p>
            <a:endParaRPr lang="az-Latn-AZ"/>
          </a:p>
          <a:p>
            <a:r>
              <a:rPr lang="az-Latn-AZ"/>
              <a:t>vs</a:t>
            </a:r>
            <a:endParaRPr lang="ru-RU"/>
          </a:p>
        </p:txBody>
      </p:sp>
      <p:pic>
        <p:nvPicPr>
          <p:cNvPr id="10" name="Picture 9">
            <a:extLst>
              <a:ext uri="{FF2B5EF4-FFF2-40B4-BE49-F238E27FC236}">
                <a16:creationId xmlns:a16="http://schemas.microsoft.com/office/drawing/2014/main" id="{934A12CC-DC63-2C53-9B94-912A636819A1}"/>
              </a:ext>
            </a:extLst>
          </p:cNvPr>
          <p:cNvPicPr>
            <a:picLocks noChangeAspect="1"/>
          </p:cNvPicPr>
          <p:nvPr/>
        </p:nvPicPr>
        <p:blipFill>
          <a:blip r:embed="rId2"/>
          <a:stretch>
            <a:fillRect/>
          </a:stretch>
        </p:blipFill>
        <p:spPr>
          <a:xfrm>
            <a:off x="0" y="476690"/>
            <a:ext cx="5627763" cy="484108"/>
          </a:xfrm>
          <a:prstGeom prst="rect">
            <a:avLst/>
          </a:prstGeom>
        </p:spPr>
      </p:pic>
      <p:pic>
        <p:nvPicPr>
          <p:cNvPr id="14" name="Picture 13">
            <a:extLst>
              <a:ext uri="{FF2B5EF4-FFF2-40B4-BE49-F238E27FC236}">
                <a16:creationId xmlns:a16="http://schemas.microsoft.com/office/drawing/2014/main" id="{36A00EDF-AE97-E9F5-F06C-E82DE76EF8C7}"/>
              </a:ext>
            </a:extLst>
          </p:cNvPr>
          <p:cNvPicPr>
            <a:picLocks noChangeAspect="1"/>
          </p:cNvPicPr>
          <p:nvPr/>
        </p:nvPicPr>
        <p:blipFill>
          <a:blip r:embed="rId3"/>
          <a:stretch>
            <a:fillRect/>
          </a:stretch>
        </p:blipFill>
        <p:spPr>
          <a:xfrm>
            <a:off x="0" y="1477328"/>
            <a:ext cx="6515343" cy="1326832"/>
          </a:xfrm>
          <a:prstGeom prst="rect">
            <a:avLst/>
          </a:prstGeom>
        </p:spPr>
      </p:pic>
    </p:spTree>
    <p:extLst>
      <p:ext uri="{BB962C8B-B14F-4D97-AF65-F5344CB8AC3E}">
        <p14:creationId xmlns:p14="http://schemas.microsoft.com/office/powerpoint/2010/main" val="27205210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771084"/>
          </a:xfrm>
          <a:prstGeom prst="rect">
            <a:avLst/>
          </a:prstGeom>
          <a:noFill/>
        </p:spPr>
        <p:txBody>
          <a:bodyPr wrap="square">
            <a:spAutoFit/>
          </a:bodyPr>
          <a:lstStyle/>
          <a:p>
            <a:endParaRPr lang="az-Latn-AZ" sz="1400"/>
          </a:p>
          <a:p>
            <a:endParaRPr lang="az-Latn-AZ" sz="1400"/>
          </a:p>
          <a:p>
            <a:endParaRPr lang="az-Latn-AZ" sz="1400"/>
          </a:p>
          <a:p>
            <a:pPr marL="285750" indent="-285750">
              <a:lnSpc>
                <a:spcPct val="150000"/>
              </a:lnSpc>
              <a:buFont typeface="Wingdings" panose="05000000000000000000" pitchFamily="2" charset="2"/>
              <a:buChar char="q"/>
            </a:pPr>
            <a:r>
              <a:rPr lang="en-US" sz="1400" b="1"/>
              <a:t>author_id </a:t>
            </a:r>
            <a:r>
              <a:rPr lang="en-US" sz="1400"/>
              <a:t>adlı </a:t>
            </a:r>
            <a:r>
              <a:rPr lang="en-US" sz="1400" b="1"/>
              <a:t>unsignedBigInteger</a:t>
            </a:r>
            <a:r>
              <a:rPr lang="en-US" sz="1400"/>
              <a:t> sütunu </a:t>
            </a:r>
            <a:r>
              <a:rPr lang="az-Latn-AZ" sz="1400"/>
              <a:t>avtomatik </a:t>
            </a:r>
            <a:r>
              <a:rPr lang="en-US" sz="1400"/>
              <a:t>yaradı</a:t>
            </a:r>
            <a:r>
              <a:rPr lang="az-Latn-AZ" sz="1400"/>
              <a:t>lır</a:t>
            </a:r>
            <a:endParaRPr lang="en-US" sz="1400"/>
          </a:p>
          <a:p>
            <a:pPr marL="285750" indent="-285750">
              <a:lnSpc>
                <a:spcPct val="150000"/>
              </a:lnSpc>
              <a:buFont typeface="Wingdings" panose="05000000000000000000" pitchFamily="2" charset="2"/>
              <a:buChar char="q"/>
            </a:pPr>
            <a:r>
              <a:rPr lang="en-US" sz="1400"/>
              <a:t>User </a:t>
            </a:r>
            <a:r>
              <a:rPr lang="az-Latn-AZ" sz="1400"/>
              <a:t>adlı m</a:t>
            </a:r>
            <a:r>
              <a:rPr lang="en-US" sz="1400"/>
              <a:t>odel ilə semantik</a:t>
            </a:r>
            <a:r>
              <a:rPr lang="az-Latn-AZ" sz="1400"/>
              <a:t> (kod səviyyəsində olan mənəvi əlaqə)</a:t>
            </a:r>
            <a:r>
              <a:rPr lang="en-US" sz="1400"/>
              <a:t> əlaqə </a:t>
            </a:r>
            <a:r>
              <a:rPr lang="az-Latn-AZ" sz="1400"/>
              <a:t>yaradılır.</a:t>
            </a:r>
          </a:p>
          <a:p>
            <a:pPr marL="742950" lvl="1" indent="-285750">
              <a:lnSpc>
                <a:spcPct val="150000"/>
              </a:lnSpc>
              <a:buFont typeface="Arial" panose="020B0604020202020204" pitchFamily="34" charset="0"/>
              <a:buChar char="•"/>
            </a:pPr>
            <a:r>
              <a:rPr lang="en-US" sz="1400"/>
              <a:t>Semantik əlaqə dedikdə yəni, Laravel developera mənanı göstərir. IDE və framework bilir ki, bu sütun User modeli ilə əlaqəlidir.</a:t>
            </a:r>
            <a:r>
              <a:rPr lang="az-Latn-AZ" sz="1400"/>
              <a:t> Ancaq, Database-ə demir ki, buraya yalnız </a:t>
            </a:r>
            <a:r>
              <a:rPr lang="az-Latn-AZ" sz="1400" b="1">
                <a:solidFill>
                  <a:srgbClr val="0070C0"/>
                </a:solidFill>
              </a:rPr>
              <a:t>users.id </a:t>
            </a:r>
            <a:r>
              <a:rPr lang="az-Latn-AZ" sz="1400"/>
              <a:t>yazıla bilər. Yəni DB səviyyəsində məcburiyyət yoxdur. Sadəcə məntiqi əlaqə var. </a:t>
            </a:r>
            <a:endParaRPr lang="en-US" sz="1400"/>
          </a:p>
          <a:p>
            <a:pPr marL="285750" indent="-285750">
              <a:lnSpc>
                <a:spcPct val="150000"/>
              </a:lnSpc>
              <a:buFont typeface="Wingdings" panose="05000000000000000000" pitchFamily="2" charset="2"/>
              <a:buChar char="q"/>
            </a:pPr>
            <a:r>
              <a:rPr lang="en-US" sz="1400"/>
              <a:t>Foreign key constraint YARATMIR</a:t>
            </a:r>
            <a:br>
              <a:rPr lang="az-Latn-AZ" sz="1400"/>
            </a:br>
            <a:br>
              <a:rPr lang="az-Latn-AZ" sz="1400"/>
            </a:br>
            <a:r>
              <a:rPr lang="az-Latn-AZ" sz="1400"/>
              <a:t>Həm model səviyyəsində, həm də DB səviyyəsində əlaqə yaratmaq üçün isə, </a:t>
            </a:r>
            <a:r>
              <a:rPr lang="az-Latn-AZ" sz="1400" b="1">
                <a:solidFill>
                  <a:srgbClr val="FF0000"/>
                </a:solidFill>
              </a:rPr>
              <a:t>constrained()</a:t>
            </a:r>
            <a:r>
              <a:rPr lang="az-Latn-AZ" sz="1400"/>
              <a:t> metodundan istifadə edilir.</a:t>
            </a:r>
          </a:p>
          <a:p>
            <a:endParaRPr lang="az-Latn-AZ" sz="1400"/>
          </a:p>
          <a:p>
            <a:endParaRPr lang="az-Latn-AZ" sz="1400"/>
          </a:p>
          <a:p>
            <a:pPr marL="285750" indent="-285750">
              <a:lnSpc>
                <a:spcPct val="150000"/>
              </a:lnSpc>
              <a:buFont typeface="Wingdings" panose="05000000000000000000" pitchFamily="2" charset="2"/>
              <a:buChar char="q"/>
            </a:pPr>
            <a:r>
              <a:rPr lang="en-US" sz="1400"/>
              <a:t>Əgər database foreign key yoxdursa, DB istənilən </a:t>
            </a:r>
            <a:r>
              <a:rPr lang="en-US" sz="1400" b="1"/>
              <a:t>author_id </a:t>
            </a:r>
            <a:r>
              <a:rPr lang="en-US" sz="1400"/>
              <a:t>qəbul edər (999, 12345 və s.)</a:t>
            </a:r>
            <a:endParaRPr lang="az-Latn-AZ" sz="1400"/>
          </a:p>
          <a:p>
            <a:pPr marL="285750" indent="-285750">
              <a:lnSpc>
                <a:spcPct val="150000"/>
              </a:lnSpc>
              <a:buFont typeface="Wingdings" panose="05000000000000000000" pitchFamily="2" charset="2"/>
              <a:buChar char="q"/>
            </a:pPr>
            <a:r>
              <a:rPr lang="az-Latn-AZ" sz="1400"/>
              <a:t>Əgər database foreign key varsa, laravel avtomatik olaraq </a:t>
            </a:r>
            <a:r>
              <a:rPr lang="az-Latn-AZ" sz="1400" b="1"/>
              <a:t>author_id → users.id</a:t>
            </a:r>
            <a:r>
              <a:rPr lang="az-Latn-AZ" sz="1400"/>
              <a:t>-ə bağlayır</a:t>
            </a:r>
          </a:p>
          <a:p>
            <a:endParaRPr lang="az-Latn-AZ" sz="1400"/>
          </a:p>
          <a:p>
            <a:r>
              <a:rPr lang="en-US" sz="1400"/>
              <a:t>Artıq DB səviyyəsində qoruma var</a:t>
            </a:r>
            <a:r>
              <a:rPr lang="az-Latn-AZ" sz="1400"/>
              <a:t>. </a:t>
            </a:r>
          </a:p>
          <a:p>
            <a:endParaRPr lang="az-Latn-AZ" sz="1400"/>
          </a:p>
          <a:p>
            <a:r>
              <a:rPr lang="az-Latn-AZ" sz="1400" b="1"/>
              <a:t>constrained() </a:t>
            </a:r>
            <a:r>
              <a:rPr lang="az-Latn-AZ" sz="1400"/>
              <a:t>sənə nə qazandırır?</a:t>
            </a:r>
          </a:p>
          <a:p>
            <a:pPr marL="285750" indent="-285750">
              <a:lnSpc>
                <a:spcPct val="150000"/>
              </a:lnSpc>
              <a:buFont typeface="Wingdings" panose="05000000000000000000" pitchFamily="2" charset="2"/>
              <a:buChar char="q"/>
            </a:pPr>
            <a:r>
              <a:rPr lang="en-US" sz="1400"/>
              <a:t>Data təhlükəsizliyi</a:t>
            </a:r>
            <a:r>
              <a:rPr lang="az-Latn-AZ" sz="1400"/>
              <a:t> - </a:t>
            </a:r>
            <a:r>
              <a:rPr lang="en-US" sz="1400"/>
              <a:t>Yanlış author_id yazıla bilməz: author_id = 999 -- əgər belə user yoxdursa → ERROR</a:t>
            </a:r>
            <a:endParaRPr lang="az-Latn-AZ" sz="1400"/>
          </a:p>
          <a:p>
            <a:pPr marL="285750" indent="-285750">
              <a:lnSpc>
                <a:spcPct val="150000"/>
              </a:lnSpc>
              <a:buFont typeface="Wingdings" panose="05000000000000000000" pitchFamily="2" charset="2"/>
              <a:buChar char="q"/>
            </a:pPr>
            <a:r>
              <a:rPr lang="en-US" sz="1400"/>
              <a:t>Silinmə nəzarəti (cascade) - əgər -&gt;cascadeOnDelete() əlavə etsən, User silinərsə → onun postları da silinir.</a:t>
            </a:r>
            <a:endParaRPr lang="az-Latn-AZ" sz="1400"/>
          </a:p>
          <a:p>
            <a:pPr marL="285750" indent="-285750">
              <a:lnSpc>
                <a:spcPct val="150000"/>
              </a:lnSpc>
              <a:buFont typeface="Wingdings" panose="05000000000000000000" pitchFamily="2" charset="2"/>
              <a:buChar char="q"/>
            </a:pPr>
            <a:r>
              <a:rPr lang="az-Latn-AZ" sz="1400"/>
              <a:t>Gələcəkdə refactor daha təhlükəsiz olur - Modeli dəyişsən: User → AdminUser</a:t>
            </a:r>
          </a:p>
          <a:p>
            <a:pPr marL="742950" lvl="1" indent="-285750">
              <a:lnSpc>
                <a:spcPct val="150000"/>
              </a:lnSpc>
              <a:buFont typeface="Wingdings" panose="05000000000000000000" pitchFamily="2" charset="2"/>
              <a:buChar char="§"/>
            </a:pPr>
            <a:r>
              <a:rPr lang="az-Latn-AZ" sz="1400"/>
              <a:t>foreignIdFor() modelə baxır</a:t>
            </a:r>
          </a:p>
          <a:p>
            <a:pPr marL="742950" lvl="1" indent="-285750">
              <a:lnSpc>
                <a:spcPct val="150000"/>
              </a:lnSpc>
              <a:buFont typeface="Wingdings" panose="05000000000000000000" pitchFamily="2" charset="2"/>
              <a:buChar char="§"/>
            </a:pPr>
            <a:r>
              <a:rPr lang="az-Latn-AZ" sz="1400"/>
              <a:t>constrained() isə avtomatik uyğun cədvəli seçir</a:t>
            </a:r>
          </a:p>
          <a:p>
            <a:endParaRPr lang="ru-RU" sz="1400"/>
          </a:p>
        </p:txBody>
      </p:sp>
      <p:pic>
        <p:nvPicPr>
          <p:cNvPr id="2" name="Picture 1">
            <a:extLst>
              <a:ext uri="{FF2B5EF4-FFF2-40B4-BE49-F238E27FC236}">
                <a16:creationId xmlns:a16="http://schemas.microsoft.com/office/drawing/2014/main" id="{E02A8044-43A1-A0A7-D82B-A55115743BA4}"/>
              </a:ext>
            </a:extLst>
          </p:cNvPr>
          <p:cNvPicPr>
            <a:picLocks noChangeAspect="1"/>
          </p:cNvPicPr>
          <p:nvPr/>
        </p:nvPicPr>
        <p:blipFill>
          <a:blip r:embed="rId2"/>
          <a:stretch>
            <a:fillRect/>
          </a:stretch>
        </p:blipFill>
        <p:spPr>
          <a:xfrm>
            <a:off x="0" y="0"/>
            <a:ext cx="5627763" cy="484108"/>
          </a:xfrm>
          <a:prstGeom prst="rect">
            <a:avLst/>
          </a:prstGeom>
        </p:spPr>
      </p:pic>
      <p:pic>
        <p:nvPicPr>
          <p:cNvPr id="4" name="Picture 3">
            <a:extLst>
              <a:ext uri="{FF2B5EF4-FFF2-40B4-BE49-F238E27FC236}">
                <a16:creationId xmlns:a16="http://schemas.microsoft.com/office/drawing/2014/main" id="{0D88E9A9-F439-7EB0-B8A1-4A10DE1DBD47}"/>
              </a:ext>
            </a:extLst>
          </p:cNvPr>
          <p:cNvPicPr>
            <a:picLocks noChangeAspect="1"/>
          </p:cNvPicPr>
          <p:nvPr/>
        </p:nvPicPr>
        <p:blipFill>
          <a:blip r:embed="rId3"/>
          <a:stretch>
            <a:fillRect/>
          </a:stretch>
        </p:blipFill>
        <p:spPr>
          <a:xfrm>
            <a:off x="0" y="2939378"/>
            <a:ext cx="4648603" cy="312447"/>
          </a:xfrm>
          <a:prstGeom prst="rect">
            <a:avLst/>
          </a:prstGeom>
        </p:spPr>
      </p:pic>
    </p:spTree>
    <p:extLst>
      <p:ext uri="{BB962C8B-B14F-4D97-AF65-F5344CB8AC3E}">
        <p14:creationId xmlns:p14="http://schemas.microsoft.com/office/powerpoint/2010/main" val="20159479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740307"/>
          </a:xfrm>
          <a:prstGeom prst="rect">
            <a:avLst/>
          </a:prstGeom>
          <a:noFill/>
        </p:spPr>
        <p:txBody>
          <a:bodyPr wrap="square">
            <a:spAutoFit/>
          </a:bodyPr>
          <a:lstStyle/>
          <a:p>
            <a:r>
              <a:rPr lang="az-Latn-AZ"/>
              <a:t>Buna görə ən düzgün yazılış şəkli belə olmaldır:</a:t>
            </a:r>
          </a:p>
          <a:p>
            <a:endParaRPr lang="az-Latn-AZ"/>
          </a:p>
          <a:p>
            <a:endParaRPr lang="az-Latn-AZ"/>
          </a:p>
          <a:p>
            <a:endParaRPr lang="az-Latn-AZ"/>
          </a:p>
          <a:p>
            <a:endParaRPr lang="az-Latn-AZ"/>
          </a:p>
          <a:p>
            <a:endParaRPr lang="az-Latn-AZ"/>
          </a:p>
          <a:p>
            <a:endParaRPr lang="az-Latn-AZ"/>
          </a:p>
          <a:p>
            <a:r>
              <a:rPr lang="az-Latn-AZ"/>
              <a:t>Yaxud </a:t>
            </a:r>
            <a:r>
              <a:rPr lang="az-Latn-AZ" b="1"/>
              <a:t>constrained() </a:t>
            </a:r>
            <a:r>
              <a:rPr lang="az-Latn-AZ"/>
              <a:t>-in əl ilə yazılmış ekvivalenti olan aşağıdakı kodu yaza bilərik: </a:t>
            </a:r>
            <a:r>
              <a:rPr lang="az-Latn-AZ" b="1">
                <a:solidFill>
                  <a:srgbClr val="FF0000"/>
                </a:solidFill>
              </a:rPr>
              <a:t>-&gt;references('id')-&gt;on('users’)</a:t>
            </a:r>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r>
              <a:rPr lang="en-US" b="1"/>
              <a:t>Qısa izah</a:t>
            </a:r>
            <a:r>
              <a:rPr lang="en-US"/>
              <a:t>:</a:t>
            </a:r>
          </a:p>
          <a:p>
            <a:pPr marL="742950" lvl="1" indent="-285750">
              <a:lnSpc>
                <a:spcPct val="150000"/>
              </a:lnSpc>
              <a:buFont typeface="Wingdings" panose="05000000000000000000" pitchFamily="2" charset="2"/>
              <a:buChar char="q"/>
            </a:pPr>
            <a:r>
              <a:rPr lang="en-US"/>
              <a:t>constrained() → qısa, oxunaqlı, future-proof</a:t>
            </a:r>
          </a:p>
          <a:p>
            <a:pPr marL="742950" lvl="1" indent="-285750">
              <a:lnSpc>
                <a:spcPct val="150000"/>
              </a:lnSpc>
              <a:buFont typeface="Wingdings" panose="05000000000000000000" pitchFamily="2" charset="2"/>
              <a:buChar char="q"/>
            </a:pPr>
            <a:r>
              <a:rPr lang="en-US"/>
              <a:t>references()-&gt;on() → daha çox kontrol və dəqiqlik istəyən hallarda istifadə olunur</a:t>
            </a:r>
            <a:endParaRPr lang="az-Latn-AZ"/>
          </a:p>
          <a:p>
            <a:endParaRPr lang="az-Latn-AZ"/>
          </a:p>
          <a:p>
            <a:r>
              <a:rPr lang="en-US" b="1">
                <a:highlight>
                  <a:srgbClr val="00FF00"/>
                </a:highlight>
              </a:rPr>
              <a:t>Tövsiyə</a:t>
            </a:r>
            <a:r>
              <a:rPr lang="en-US"/>
              <a:t>: əgər sadə və model əsaslı migration istəyirsənsə, constrained() daha professionaldır; əgər xüsusi cədvəl və sütun adları, ya da non-standard naming varsa, references()-&gt;on() istifadə et.</a:t>
            </a:r>
            <a:endParaRPr lang="ru-RU"/>
          </a:p>
        </p:txBody>
      </p:sp>
      <p:pic>
        <p:nvPicPr>
          <p:cNvPr id="3" name="Picture 2">
            <a:extLst>
              <a:ext uri="{FF2B5EF4-FFF2-40B4-BE49-F238E27FC236}">
                <a16:creationId xmlns:a16="http://schemas.microsoft.com/office/drawing/2014/main" id="{D00189E3-3EFA-036D-B78A-306307CA0DF2}"/>
              </a:ext>
            </a:extLst>
          </p:cNvPr>
          <p:cNvPicPr>
            <a:picLocks noChangeAspect="1"/>
          </p:cNvPicPr>
          <p:nvPr/>
        </p:nvPicPr>
        <p:blipFill>
          <a:blip r:embed="rId2"/>
          <a:stretch>
            <a:fillRect/>
          </a:stretch>
        </p:blipFill>
        <p:spPr>
          <a:xfrm>
            <a:off x="-1" y="374412"/>
            <a:ext cx="5695205" cy="1322308"/>
          </a:xfrm>
          <a:prstGeom prst="rect">
            <a:avLst/>
          </a:prstGeom>
        </p:spPr>
      </p:pic>
      <p:pic>
        <p:nvPicPr>
          <p:cNvPr id="7" name="Picture 6">
            <a:extLst>
              <a:ext uri="{FF2B5EF4-FFF2-40B4-BE49-F238E27FC236}">
                <a16:creationId xmlns:a16="http://schemas.microsoft.com/office/drawing/2014/main" id="{F615FD13-617E-BC5B-E7BA-D089B4111B9C}"/>
              </a:ext>
            </a:extLst>
          </p:cNvPr>
          <p:cNvPicPr>
            <a:picLocks noChangeAspect="1"/>
          </p:cNvPicPr>
          <p:nvPr/>
        </p:nvPicPr>
        <p:blipFill>
          <a:blip r:embed="rId3"/>
          <a:stretch>
            <a:fillRect/>
          </a:stretch>
        </p:blipFill>
        <p:spPr>
          <a:xfrm>
            <a:off x="-1" y="2407832"/>
            <a:ext cx="6122853" cy="1727288"/>
          </a:xfrm>
          <a:prstGeom prst="rect">
            <a:avLst/>
          </a:prstGeom>
        </p:spPr>
      </p:pic>
    </p:spTree>
    <p:extLst>
      <p:ext uri="{BB962C8B-B14F-4D97-AF65-F5344CB8AC3E}">
        <p14:creationId xmlns:p14="http://schemas.microsoft.com/office/powerpoint/2010/main" val="2612971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232475"/>
          </a:xfrm>
          <a:prstGeom prst="rect">
            <a:avLst/>
          </a:prstGeom>
          <a:noFill/>
        </p:spPr>
        <p:txBody>
          <a:bodyPr wrap="square">
            <a:spAutoFit/>
          </a:bodyPr>
          <a:lstStyle/>
          <a:p>
            <a:r>
              <a:rPr lang="en-US" sz="1400"/>
              <a:t>Server-Side Session YOX</a:t>
            </a:r>
          </a:p>
          <a:p>
            <a:endParaRPr lang="en-US" sz="1400"/>
          </a:p>
          <a:p>
            <a:r>
              <a:rPr lang="en-US" sz="1400"/>
              <a:t>REST API-lərdə:</a:t>
            </a:r>
          </a:p>
          <a:p>
            <a:pPr marL="742950" lvl="1" indent="-285750">
              <a:lnSpc>
                <a:spcPct val="150000"/>
              </a:lnSpc>
              <a:buFont typeface="Arial" panose="020B0604020202020204" pitchFamily="34" charset="0"/>
              <a:buChar char="•"/>
            </a:pPr>
            <a:r>
              <a:rPr lang="en-US" sz="1400"/>
              <a:t>server tərəfdə session saxlanmır</a:t>
            </a:r>
          </a:p>
          <a:p>
            <a:pPr marL="742950" lvl="1" indent="-285750">
              <a:lnSpc>
                <a:spcPct val="150000"/>
              </a:lnSpc>
              <a:buFont typeface="Arial" panose="020B0604020202020204" pitchFamily="34" charset="0"/>
              <a:buChar char="•"/>
            </a:pPr>
            <a:r>
              <a:rPr lang="en-US" sz="1400"/>
              <a:t>istifadəçiyə aid vəziyyət (state) serverdə tutulmur</a:t>
            </a:r>
          </a:p>
          <a:p>
            <a:endParaRPr lang="en-US" sz="1400"/>
          </a:p>
          <a:p>
            <a:r>
              <a:rPr lang="en-US" sz="1400"/>
              <a:t>Əvəzində:</a:t>
            </a:r>
          </a:p>
          <a:p>
            <a:pPr marL="742950" lvl="1" indent="-285750">
              <a:lnSpc>
                <a:spcPct val="150000"/>
              </a:lnSpc>
              <a:buFont typeface="Arial" panose="020B0604020202020204" pitchFamily="34" charset="0"/>
              <a:buChar char="•"/>
            </a:pPr>
            <a:r>
              <a:rPr lang="en-US" sz="1400"/>
              <a:t>Client (frontend, mobil tətbiq və s.)</a:t>
            </a:r>
          </a:p>
          <a:p>
            <a:pPr marL="742950" lvl="1" indent="-285750">
              <a:lnSpc>
                <a:spcPct val="150000"/>
              </a:lnSpc>
              <a:buFont typeface="Arial" panose="020B0604020202020204" pitchFamily="34" charset="0"/>
              <a:buChar char="•"/>
            </a:pPr>
            <a:r>
              <a:rPr lang="en-US" sz="1400"/>
              <a:t>Hər request ilə birlikdə JWT və ya başqa token göndərir</a:t>
            </a:r>
          </a:p>
          <a:p>
            <a:endParaRPr lang="en-US" sz="1400"/>
          </a:p>
          <a:p>
            <a:r>
              <a:rPr lang="en-US" sz="1400" b="1"/>
              <a:t>Məsələn</a:t>
            </a:r>
            <a:r>
              <a:rPr lang="en-US" sz="1400"/>
              <a:t>:</a:t>
            </a:r>
            <a:r>
              <a:rPr lang="az-Latn-AZ" sz="1400"/>
              <a:t> Authorization: Bearer eyJhbGciOiJIUzI1NiIsInR5cCI6IkpXVCJ9...</a:t>
            </a:r>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b="1"/>
              <a:t>Gündəlik həyat nümunəsi</a:t>
            </a:r>
            <a:r>
              <a:rPr lang="az-Latn-AZ" sz="1400" b="1"/>
              <a:t>. </a:t>
            </a:r>
            <a:r>
              <a:rPr lang="en-US" sz="1400" b="1"/>
              <a:t>Bankomatı düşün</a:t>
            </a:r>
            <a:r>
              <a:rPr lang="en-US" sz="1400"/>
              <a:t>:</a:t>
            </a:r>
          </a:p>
          <a:p>
            <a:pPr marL="742950" lvl="1" indent="-285750">
              <a:lnSpc>
                <a:spcPct val="150000"/>
              </a:lnSpc>
              <a:buFont typeface="Arial" panose="020B0604020202020204" pitchFamily="34" charset="0"/>
              <a:buChar char="•"/>
            </a:pPr>
            <a:r>
              <a:rPr lang="en-US" sz="1400"/>
              <a:t>Kartı salırsan</a:t>
            </a:r>
          </a:p>
          <a:p>
            <a:pPr marL="742950" lvl="1" indent="-285750">
              <a:lnSpc>
                <a:spcPct val="150000"/>
              </a:lnSpc>
              <a:buFont typeface="Arial" panose="020B0604020202020204" pitchFamily="34" charset="0"/>
              <a:buChar char="•"/>
            </a:pPr>
            <a:r>
              <a:rPr lang="en-US" sz="1400"/>
              <a:t>Şifrəni daxil edirsən</a:t>
            </a:r>
          </a:p>
          <a:p>
            <a:pPr marL="742950" lvl="1" indent="-285750">
              <a:lnSpc>
                <a:spcPct val="150000"/>
              </a:lnSpc>
              <a:buFont typeface="Arial" panose="020B0604020202020204" pitchFamily="34" charset="0"/>
              <a:buChar char="•"/>
            </a:pPr>
            <a:r>
              <a:rPr lang="en-US" sz="1400"/>
              <a:t>HƏR əməliyyatda kart + şifrə lazımdır</a:t>
            </a:r>
          </a:p>
          <a:p>
            <a:endParaRPr lang="en-US" sz="1400"/>
          </a:p>
          <a:p>
            <a:r>
              <a:rPr lang="en-US" sz="1400"/>
              <a:t>Bankomat səni yadda saxlamır ki, “bu az əvvəl </a:t>
            </a:r>
            <a:br>
              <a:rPr lang="az-Latn-AZ" sz="1400"/>
            </a:br>
            <a:r>
              <a:rPr lang="en-US" sz="1400"/>
              <a:t>gəlmişdi”.</a:t>
            </a:r>
            <a:r>
              <a:rPr lang="az-Latn-AZ" sz="1400"/>
              <a:t> </a:t>
            </a:r>
            <a:r>
              <a:rPr lang="en-US" sz="1400"/>
              <a:t>REST API də eyn</a:t>
            </a:r>
            <a:r>
              <a:rPr lang="az-Latn-AZ" sz="1400"/>
              <a:t>ən belədir</a:t>
            </a:r>
            <a:r>
              <a:rPr lang="en-US" sz="1400"/>
              <a:t>.</a:t>
            </a:r>
            <a:endParaRPr lang="ru-RU" sz="1400"/>
          </a:p>
        </p:txBody>
      </p:sp>
      <p:pic>
        <p:nvPicPr>
          <p:cNvPr id="2" name="Picture 1">
            <a:extLst>
              <a:ext uri="{FF2B5EF4-FFF2-40B4-BE49-F238E27FC236}">
                <a16:creationId xmlns:a16="http://schemas.microsoft.com/office/drawing/2014/main" id="{800EA08E-1DF8-DD4C-B2A0-ACD0E4B23FE5}"/>
              </a:ext>
            </a:extLst>
          </p:cNvPr>
          <p:cNvPicPr>
            <a:picLocks noChangeAspect="1"/>
          </p:cNvPicPr>
          <p:nvPr/>
        </p:nvPicPr>
        <p:blipFill>
          <a:blip r:embed="rId2"/>
          <a:stretch>
            <a:fillRect/>
          </a:stretch>
        </p:blipFill>
        <p:spPr>
          <a:xfrm>
            <a:off x="3900722" y="4228872"/>
            <a:ext cx="8291278" cy="2629128"/>
          </a:xfrm>
          <a:prstGeom prst="rect">
            <a:avLst/>
          </a:prstGeom>
        </p:spPr>
      </p:pic>
    </p:spTree>
    <p:extLst>
      <p:ext uri="{BB962C8B-B14F-4D97-AF65-F5344CB8AC3E}">
        <p14:creationId xmlns:p14="http://schemas.microsoft.com/office/powerpoint/2010/main" val="4790898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5662832"/>
          </a:xfrm>
          <a:prstGeom prst="rect">
            <a:avLst/>
          </a:prstGeom>
          <a:noFill/>
        </p:spPr>
        <p:txBody>
          <a:bodyPr wrap="square">
            <a:spAutoFit/>
          </a:bodyPr>
          <a:lstStyle/>
          <a:p>
            <a:r>
              <a:rPr lang="az-Latn-AZ" sz="1400"/>
              <a:t>Yaxud bu cürdə yazmaq olar.</a:t>
            </a:r>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az-Latn-AZ" sz="1400" b="1"/>
              <a:t>Nə edir</a:t>
            </a:r>
            <a:r>
              <a:rPr lang="az-Latn-AZ" sz="1400"/>
              <a:t>:</a:t>
            </a:r>
          </a:p>
          <a:p>
            <a:pPr marL="800100" lvl="1" indent="-342900">
              <a:lnSpc>
                <a:spcPct val="150000"/>
              </a:lnSpc>
              <a:buFont typeface="+mj-lt"/>
              <a:buAutoNum type="arabicPeriod"/>
            </a:pPr>
            <a:r>
              <a:rPr lang="en-US" sz="1400" b="1"/>
              <a:t>author_id </a:t>
            </a:r>
            <a:r>
              <a:rPr lang="en-US" sz="1400"/>
              <a:t>adlı </a:t>
            </a:r>
            <a:r>
              <a:rPr lang="en-US" sz="1400" b="1"/>
              <a:t>unsignedBigInteger</a:t>
            </a:r>
            <a:r>
              <a:rPr lang="en-US" sz="1400"/>
              <a:t> sütun yaradı</a:t>
            </a:r>
            <a:r>
              <a:rPr lang="az-Latn-AZ" sz="1400"/>
              <a:t>lır.</a:t>
            </a:r>
            <a:endParaRPr lang="en-US" sz="1400"/>
          </a:p>
          <a:p>
            <a:pPr marL="800100" lvl="1" indent="-342900">
              <a:lnSpc>
                <a:spcPct val="150000"/>
              </a:lnSpc>
              <a:buFont typeface="+mj-lt"/>
              <a:buAutoNum type="arabicPeriod"/>
            </a:pPr>
            <a:r>
              <a:rPr lang="en-US" sz="1400"/>
              <a:t>Database səviyyəsində foreign key constraint əlavə edi</a:t>
            </a:r>
            <a:r>
              <a:rPr lang="az-Latn-AZ" sz="1400"/>
              <a:t>lir</a:t>
            </a:r>
            <a:r>
              <a:rPr lang="en-US" sz="1400"/>
              <a:t>:</a:t>
            </a:r>
          </a:p>
          <a:p>
            <a:pPr marL="1200150" lvl="2" indent="-285750">
              <a:lnSpc>
                <a:spcPct val="150000"/>
              </a:lnSpc>
              <a:buFont typeface="Wingdings" panose="05000000000000000000" pitchFamily="2" charset="2"/>
              <a:buChar char="q"/>
            </a:pPr>
            <a:r>
              <a:rPr lang="en-US" sz="1400" b="1"/>
              <a:t>author_id </a:t>
            </a:r>
            <a:r>
              <a:rPr lang="en-US" sz="1400"/>
              <a:t>yalnız </a:t>
            </a:r>
            <a:r>
              <a:rPr lang="en-US" sz="1400" b="1"/>
              <a:t>users.id </a:t>
            </a:r>
            <a:r>
              <a:rPr lang="en-US" sz="1400"/>
              <a:t>dəyərlərini ala bilər</a:t>
            </a:r>
          </a:p>
          <a:p>
            <a:pPr marL="1200150" lvl="2" indent="-285750">
              <a:lnSpc>
                <a:spcPct val="150000"/>
              </a:lnSpc>
              <a:buFont typeface="Wingdings" panose="05000000000000000000" pitchFamily="2" charset="2"/>
              <a:buChar char="q"/>
            </a:pPr>
            <a:r>
              <a:rPr lang="en-US" sz="1400" b="1"/>
              <a:t>User</a:t>
            </a:r>
            <a:r>
              <a:rPr lang="en-US" sz="1400"/>
              <a:t> silinərsə, ona bağlı </a:t>
            </a:r>
            <a:r>
              <a:rPr lang="en-US" sz="1400" b="1"/>
              <a:t>postlar</a:t>
            </a:r>
            <a:r>
              <a:rPr lang="en-US" sz="1400"/>
              <a:t> da silinir (</a:t>
            </a:r>
            <a:r>
              <a:rPr lang="en-US" sz="1400" b="1"/>
              <a:t>cascadeOnDelete</a:t>
            </a:r>
            <a:r>
              <a:rPr lang="en-US" sz="1400"/>
              <a:t>)</a:t>
            </a:r>
            <a:r>
              <a:rPr lang="az-Latn-AZ" sz="1400"/>
              <a:t> və</a:t>
            </a:r>
            <a:r>
              <a:rPr lang="en-US" sz="1400"/>
              <a:t> DB təhlükəsizliyi tam təmin olunur</a:t>
            </a:r>
            <a:r>
              <a:rPr lang="az-Latn-AZ" sz="1400"/>
              <a:t>.</a:t>
            </a:r>
          </a:p>
          <a:p>
            <a:endParaRPr lang="az-Latn-AZ" sz="1400"/>
          </a:p>
          <a:p>
            <a:r>
              <a:rPr lang="en-US" sz="1400" b="1"/>
              <a:t>Nə e</a:t>
            </a:r>
            <a:r>
              <a:rPr lang="az-Latn-AZ" sz="1400" b="1"/>
              <a:t>tmir</a:t>
            </a:r>
            <a:r>
              <a:rPr lang="az-Latn-AZ" sz="1400"/>
              <a:t>:</a:t>
            </a:r>
          </a:p>
          <a:p>
            <a:pPr marL="285750" indent="-285750">
              <a:lnSpc>
                <a:spcPct val="150000"/>
              </a:lnSpc>
              <a:buFont typeface="Wingdings" panose="05000000000000000000" pitchFamily="2" charset="2"/>
              <a:buChar char="q"/>
            </a:pPr>
            <a:r>
              <a:rPr lang="en-US" sz="1400"/>
              <a:t>Bu sütun model ilə bağlı deyil, yəni:</a:t>
            </a:r>
          </a:p>
          <a:p>
            <a:pPr marL="742950" lvl="1" indent="-285750">
              <a:lnSpc>
                <a:spcPct val="150000"/>
              </a:lnSpc>
              <a:buFont typeface="Arial" panose="020B0604020202020204" pitchFamily="34" charset="0"/>
              <a:buChar char="•"/>
            </a:pPr>
            <a:r>
              <a:rPr lang="en-US" sz="1400"/>
              <a:t>Laravel</a:t>
            </a:r>
            <a:r>
              <a:rPr lang="az-Latn-AZ" sz="1400"/>
              <a:t>,</a:t>
            </a:r>
            <a:r>
              <a:rPr lang="en-US" sz="1400"/>
              <a:t> IDE-də modelin hansı sütunla bağlı olduğunu avtomatik göstərmir</a:t>
            </a:r>
          </a:p>
          <a:p>
            <a:pPr marL="742950" lvl="1" indent="-285750">
              <a:lnSpc>
                <a:spcPct val="150000"/>
              </a:lnSpc>
              <a:buFont typeface="Arial" panose="020B0604020202020204" pitchFamily="34" charset="0"/>
              <a:buChar char="•"/>
            </a:pPr>
            <a:r>
              <a:rPr lang="en-US" sz="1400" b="1"/>
              <a:t>foreignIdFor(User::class) </a:t>
            </a:r>
            <a:r>
              <a:rPr lang="en-US" sz="1400"/>
              <a:t>kimi semantik </a:t>
            </a:r>
            <a:r>
              <a:rPr lang="az-Latn-AZ" sz="1400"/>
              <a:t>olan </a:t>
            </a:r>
            <a:r>
              <a:rPr lang="en-US" sz="1400"/>
              <a:t>“mən bu User modelinə aid</a:t>
            </a:r>
            <a:r>
              <a:rPr lang="az-Latn-AZ" sz="1400"/>
              <a:t>əm</a:t>
            </a:r>
            <a:r>
              <a:rPr lang="en-US" sz="1400"/>
              <a:t>” məlumatı yoxdur</a:t>
            </a:r>
          </a:p>
          <a:p>
            <a:pPr marL="285750" indent="-285750">
              <a:lnSpc>
                <a:spcPct val="150000"/>
              </a:lnSpc>
              <a:buFont typeface="Wingdings" panose="05000000000000000000" pitchFamily="2" charset="2"/>
              <a:buChar char="q"/>
            </a:pPr>
            <a:r>
              <a:rPr lang="en-US" sz="1400"/>
              <a:t>Əgər </a:t>
            </a:r>
            <a:r>
              <a:rPr lang="en-US" sz="1400" b="1"/>
              <a:t>User</a:t>
            </a:r>
            <a:r>
              <a:rPr lang="en-US" sz="1400"/>
              <a:t> modelinin </a:t>
            </a:r>
            <a:r>
              <a:rPr lang="en-US" sz="1400" b="1"/>
              <a:t>primary key </a:t>
            </a:r>
            <a:r>
              <a:rPr lang="en-US" sz="1400"/>
              <a:t>tipi dəyişsə, bu migration avtomatik uyğunlaşmayacaq</a:t>
            </a:r>
            <a:endParaRPr lang="az-Latn-AZ" sz="1400"/>
          </a:p>
          <a:p>
            <a:pPr>
              <a:lnSpc>
                <a:spcPct val="150000"/>
              </a:lnSpc>
            </a:pPr>
            <a:endParaRPr lang="az-Latn-AZ" sz="1400"/>
          </a:p>
          <a:p>
            <a:pPr>
              <a:lnSpc>
                <a:spcPct val="150000"/>
              </a:lnSpc>
            </a:pPr>
            <a:endParaRPr lang="ru-RU" sz="1400"/>
          </a:p>
        </p:txBody>
      </p:sp>
      <p:pic>
        <p:nvPicPr>
          <p:cNvPr id="2" name="Picture 1">
            <a:extLst>
              <a:ext uri="{FF2B5EF4-FFF2-40B4-BE49-F238E27FC236}">
                <a16:creationId xmlns:a16="http://schemas.microsoft.com/office/drawing/2014/main" id="{E4B64B8A-A196-5909-39E6-35B7B26E2F63}"/>
              </a:ext>
            </a:extLst>
          </p:cNvPr>
          <p:cNvPicPr>
            <a:picLocks noChangeAspect="1"/>
          </p:cNvPicPr>
          <p:nvPr/>
        </p:nvPicPr>
        <p:blipFill>
          <a:blip r:embed="rId2"/>
          <a:stretch>
            <a:fillRect/>
          </a:stretch>
        </p:blipFill>
        <p:spPr>
          <a:xfrm>
            <a:off x="1" y="308928"/>
            <a:ext cx="6096000" cy="1241434"/>
          </a:xfrm>
          <a:prstGeom prst="rect">
            <a:avLst/>
          </a:prstGeom>
        </p:spPr>
      </p:pic>
    </p:spTree>
    <p:extLst>
      <p:ext uri="{BB962C8B-B14F-4D97-AF65-F5344CB8AC3E}">
        <p14:creationId xmlns:p14="http://schemas.microsoft.com/office/powerpoint/2010/main" val="10340210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5493812"/>
          </a:xfrm>
          <a:prstGeom prst="rect">
            <a:avLst/>
          </a:prstGeom>
          <a:noFill/>
        </p:spPr>
        <p:txBody>
          <a:bodyPr wrap="square">
            <a:spAutoFit/>
          </a:bodyPr>
          <a:lstStyle/>
          <a:p>
            <a:r>
              <a:rPr lang="en-US"/>
              <a:t>İndi düşünək, User modelində id sahəsinin tipi dəyişsə:</a:t>
            </a:r>
            <a:endParaRPr lang="az-Latn-AZ"/>
          </a:p>
          <a:p>
            <a:endParaRPr lang="az-Latn-AZ"/>
          </a:p>
          <a:p>
            <a:endParaRPr lang="az-Latn-AZ"/>
          </a:p>
          <a:p>
            <a:endParaRPr lang="az-Latn-AZ"/>
          </a:p>
          <a:p>
            <a:endParaRPr lang="az-Latn-AZ"/>
          </a:p>
          <a:p>
            <a:endParaRPr lang="az-Latn-AZ"/>
          </a:p>
          <a:p>
            <a:endParaRPr lang="az-Latn-AZ"/>
          </a:p>
          <a:p>
            <a:pPr marL="742950" lvl="1" indent="-285750">
              <a:lnSpc>
                <a:spcPct val="150000"/>
              </a:lnSpc>
              <a:buFont typeface="Wingdings" panose="05000000000000000000" pitchFamily="2" charset="2"/>
              <a:buChar char="q"/>
            </a:pPr>
            <a:r>
              <a:rPr lang="en-US"/>
              <a:t>Bu halda users.id artıq bigint deyil, bəlkə string / UUID tipindədir</a:t>
            </a:r>
          </a:p>
          <a:p>
            <a:pPr marL="742950" lvl="1" indent="-285750">
              <a:lnSpc>
                <a:spcPct val="150000"/>
              </a:lnSpc>
              <a:buFont typeface="Wingdings" panose="05000000000000000000" pitchFamily="2" charset="2"/>
              <a:buChar char="q"/>
            </a:pPr>
            <a:r>
              <a:rPr lang="en-US"/>
              <a:t>Migration isə hələ də author_id-ı unsignedBigInteger olaraq yaradır</a:t>
            </a:r>
            <a:endParaRPr lang="az-Latn-AZ"/>
          </a:p>
          <a:p>
            <a:endParaRPr lang="az-Latn-AZ"/>
          </a:p>
          <a:p>
            <a:endParaRPr lang="az-Latn-AZ"/>
          </a:p>
          <a:p>
            <a:endParaRPr lang="az-Latn-AZ"/>
          </a:p>
          <a:p>
            <a:r>
              <a:rPr lang="en-US" b="1">
                <a:solidFill>
                  <a:srgbClr val="FF0000"/>
                </a:solidFill>
              </a:rPr>
              <a:t>foreignIdFor(User::class)</a:t>
            </a:r>
            <a:r>
              <a:rPr lang="en-US"/>
              <a:t> istifadə edəndə nə baş verir:</a:t>
            </a:r>
            <a:endParaRPr lang="az-Latn-AZ"/>
          </a:p>
          <a:p>
            <a:pPr marL="742950" lvl="1" indent="-285750">
              <a:lnSpc>
                <a:spcPct val="150000"/>
              </a:lnSpc>
              <a:buFont typeface="Wingdings" panose="05000000000000000000" pitchFamily="2" charset="2"/>
              <a:buChar char="q"/>
            </a:pPr>
            <a:r>
              <a:rPr lang="en-US"/>
              <a:t>Laravel avtomatik User modelinin primary key tipini oxuyur</a:t>
            </a:r>
          </a:p>
          <a:p>
            <a:pPr marL="742950" lvl="1" indent="-285750">
              <a:lnSpc>
                <a:spcPct val="150000"/>
              </a:lnSpc>
              <a:buFont typeface="Wingdings" panose="05000000000000000000" pitchFamily="2" charset="2"/>
              <a:buChar char="q"/>
            </a:pPr>
            <a:r>
              <a:rPr lang="en-US"/>
              <a:t>Məsələn, id bigintdirsə → unsignedBigInteger</a:t>
            </a:r>
          </a:p>
          <a:p>
            <a:pPr marL="742950" lvl="1" indent="-285750">
              <a:lnSpc>
                <a:spcPct val="150000"/>
              </a:lnSpc>
              <a:buFont typeface="Wingdings" panose="05000000000000000000" pitchFamily="2" charset="2"/>
              <a:buChar char="q"/>
            </a:pPr>
            <a:r>
              <a:rPr lang="en-US"/>
              <a:t>id string / UUIDdirsə → uuid tipində sütun yaradır</a:t>
            </a:r>
            <a:endParaRPr lang="az-Latn-AZ"/>
          </a:p>
          <a:p>
            <a:endParaRPr lang="ru-RU"/>
          </a:p>
        </p:txBody>
      </p:sp>
      <p:pic>
        <p:nvPicPr>
          <p:cNvPr id="3" name="Picture 2">
            <a:extLst>
              <a:ext uri="{FF2B5EF4-FFF2-40B4-BE49-F238E27FC236}">
                <a16:creationId xmlns:a16="http://schemas.microsoft.com/office/drawing/2014/main" id="{CDC2506C-7612-18D2-A389-2218B3163162}"/>
              </a:ext>
            </a:extLst>
          </p:cNvPr>
          <p:cNvPicPr>
            <a:picLocks noChangeAspect="1"/>
          </p:cNvPicPr>
          <p:nvPr/>
        </p:nvPicPr>
        <p:blipFill>
          <a:blip r:embed="rId2"/>
          <a:stretch>
            <a:fillRect/>
          </a:stretch>
        </p:blipFill>
        <p:spPr>
          <a:xfrm>
            <a:off x="0" y="486368"/>
            <a:ext cx="6839127" cy="1383072"/>
          </a:xfrm>
          <a:prstGeom prst="rect">
            <a:avLst/>
          </a:prstGeom>
        </p:spPr>
      </p:pic>
    </p:spTree>
    <p:extLst>
      <p:ext uri="{BB962C8B-B14F-4D97-AF65-F5344CB8AC3E}">
        <p14:creationId xmlns:p14="http://schemas.microsoft.com/office/powerpoint/2010/main" val="4170311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923330"/>
          </a:xfrm>
          <a:prstGeom prst="rect">
            <a:avLst/>
          </a:prstGeom>
          <a:noFill/>
        </p:spPr>
        <p:txBody>
          <a:bodyPr wrap="square">
            <a:spAutoFit/>
          </a:bodyPr>
          <a:lstStyle/>
          <a:p>
            <a:r>
              <a:rPr lang="az-Latn-AZ"/>
              <a:t>Hələlik biz qısa və sadə şəkildə bu cür yazaq.</a:t>
            </a:r>
          </a:p>
          <a:p>
            <a:endParaRPr lang="az-Latn-AZ"/>
          </a:p>
          <a:p>
            <a:r>
              <a:rPr lang="az-Latn-AZ"/>
              <a:t>İndi cədvəli migrate edirik.</a:t>
            </a:r>
            <a:endParaRPr lang="ru-RU"/>
          </a:p>
        </p:txBody>
      </p:sp>
      <p:pic>
        <p:nvPicPr>
          <p:cNvPr id="3" name="Picture 2">
            <a:extLst>
              <a:ext uri="{FF2B5EF4-FFF2-40B4-BE49-F238E27FC236}">
                <a16:creationId xmlns:a16="http://schemas.microsoft.com/office/drawing/2014/main" id="{25B93D42-A4E4-A403-02D4-144DA2EDACEC}"/>
              </a:ext>
            </a:extLst>
          </p:cNvPr>
          <p:cNvPicPr>
            <a:picLocks noChangeAspect="1"/>
          </p:cNvPicPr>
          <p:nvPr/>
        </p:nvPicPr>
        <p:blipFill>
          <a:blip r:embed="rId2"/>
          <a:stretch>
            <a:fillRect/>
          </a:stretch>
        </p:blipFill>
        <p:spPr>
          <a:xfrm>
            <a:off x="6417228" y="0"/>
            <a:ext cx="5774772" cy="6858000"/>
          </a:xfrm>
          <a:prstGeom prst="rect">
            <a:avLst/>
          </a:prstGeom>
        </p:spPr>
      </p:pic>
    </p:spTree>
    <p:extLst>
      <p:ext uri="{BB962C8B-B14F-4D97-AF65-F5344CB8AC3E}">
        <p14:creationId xmlns:p14="http://schemas.microsoft.com/office/powerpoint/2010/main" val="8390804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169551"/>
          </a:xfrm>
          <a:prstGeom prst="rect">
            <a:avLst/>
          </a:prstGeom>
          <a:noFill/>
        </p:spPr>
        <p:txBody>
          <a:bodyPr wrap="square">
            <a:spAutoFit/>
          </a:bodyPr>
          <a:lstStyle/>
          <a:p>
            <a:r>
              <a:rPr lang="az-Latn-AZ" sz="1400"/>
              <a:t>İndi POSTS cədvəlinə data əlavə edilməsində istifadə edə biləcəyimiz sadə bir kod parçası yazırıq. </a:t>
            </a:r>
          </a:p>
          <a:p>
            <a:endParaRPr lang="az-Latn-AZ" sz="1400"/>
          </a:p>
          <a:p>
            <a:r>
              <a:rPr lang="en-US" sz="1400"/>
              <a:t>Bu kod request-dən gələn məlumatı yoxlayır, yeni post yaradır və yaradılan postu 201 status kodu ilə JSON olaraq qaytarır.</a:t>
            </a:r>
            <a:r>
              <a:rPr lang="az-Latn-AZ" sz="1400"/>
              <a:t> </a:t>
            </a:r>
          </a:p>
          <a:p>
            <a:endParaRPr lang="az-Latn-AZ" sz="1400"/>
          </a:p>
          <a:p>
            <a:r>
              <a:rPr lang="az-Latn-AZ" sz="1400"/>
              <a:t>Növbəti slayda bax sonra kodu işə salarsan...</a:t>
            </a:r>
            <a:endParaRPr lang="ru-RU" sz="1400"/>
          </a:p>
        </p:txBody>
      </p:sp>
      <p:pic>
        <p:nvPicPr>
          <p:cNvPr id="3" name="Picture 2">
            <a:extLst>
              <a:ext uri="{FF2B5EF4-FFF2-40B4-BE49-F238E27FC236}">
                <a16:creationId xmlns:a16="http://schemas.microsoft.com/office/drawing/2014/main" id="{D403953C-F921-A432-BEBA-6A5A285253FF}"/>
              </a:ext>
            </a:extLst>
          </p:cNvPr>
          <p:cNvPicPr>
            <a:picLocks noChangeAspect="1"/>
          </p:cNvPicPr>
          <p:nvPr/>
        </p:nvPicPr>
        <p:blipFill>
          <a:blip r:embed="rId2"/>
          <a:stretch>
            <a:fillRect/>
          </a:stretch>
        </p:blipFill>
        <p:spPr>
          <a:xfrm>
            <a:off x="0" y="1136316"/>
            <a:ext cx="12192000" cy="5721684"/>
          </a:xfrm>
          <a:prstGeom prst="rect">
            <a:avLst/>
          </a:prstGeom>
        </p:spPr>
      </p:pic>
    </p:spTree>
    <p:extLst>
      <p:ext uri="{BB962C8B-B14F-4D97-AF65-F5344CB8AC3E}">
        <p14:creationId xmlns:p14="http://schemas.microsoft.com/office/powerpoint/2010/main" val="10206296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477328"/>
          </a:xfrm>
          <a:prstGeom prst="rect">
            <a:avLst/>
          </a:prstGeom>
          <a:noFill/>
        </p:spPr>
        <p:txBody>
          <a:bodyPr wrap="square">
            <a:spAutoFit/>
          </a:bodyPr>
          <a:lstStyle/>
          <a:p>
            <a:r>
              <a:rPr lang="az-Latn-AZ"/>
              <a:t>Modelə </a:t>
            </a:r>
            <a:r>
              <a:rPr lang="en-US" b="1">
                <a:solidFill>
                  <a:srgbClr val="FF0000"/>
                </a:solidFill>
              </a:rPr>
              <a:t>$fillable </a:t>
            </a:r>
            <a:r>
              <a:rPr lang="az-Latn-AZ"/>
              <a:t>adlı bir massiv əlavə edirik.</a:t>
            </a:r>
          </a:p>
          <a:p>
            <a:endParaRPr lang="az-Latn-AZ"/>
          </a:p>
          <a:p>
            <a:r>
              <a:rPr lang="en-US"/>
              <a:t>$fillable sahəsi mass assignment zamanı hansı sütunların təhlükəsiz şəkildə doldurula biləcəyini müəyyən edir.</a:t>
            </a:r>
            <a:r>
              <a:rPr lang="az-Latn-AZ"/>
              <a:t> </a:t>
            </a:r>
          </a:p>
          <a:p>
            <a:endParaRPr lang="az-Latn-AZ"/>
          </a:p>
          <a:p>
            <a:r>
              <a:rPr lang="en-US"/>
              <a:t>Mass assignment dedikdə modelə bir array şəklində bir neçə sahənin eyni anda doldurulması nəzərdə tutulur.</a:t>
            </a:r>
            <a:endParaRPr lang="ru-RU"/>
          </a:p>
        </p:txBody>
      </p:sp>
      <p:pic>
        <p:nvPicPr>
          <p:cNvPr id="3" name="Picture 2">
            <a:extLst>
              <a:ext uri="{FF2B5EF4-FFF2-40B4-BE49-F238E27FC236}">
                <a16:creationId xmlns:a16="http://schemas.microsoft.com/office/drawing/2014/main" id="{BEE1EEA3-BE7C-8977-0FAC-F973E68B1454}"/>
              </a:ext>
            </a:extLst>
          </p:cNvPr>
          <p:cNvPicPr>
            <a:picLocks noChangeAspect="1"/>
          </p:cNvPicPr>
          <p:nvPr/>
        </p:nvPicPr>
        <p:blipFill>
          <a:blip r:embed="rId2"/>
          <a:stretch>
            <a:fillRect/>
          </a:stretch>
        </p:blipFill>
        <p:spPr>
          <a:xfrm>
            <a:off x="6773710" y="3101014"/>
            <a:ext cx="5418290" cy="3756986"/>
          </a:xfrm>
          <a:prstGeom prst="rect">
            <a:avLst/>
          </a:prstGeom>
        </p:spPr>
      </p:pic>
    </p:spTree>
    <p:extLst>
      <p:ext uri="{BB962C8B-B14F-4D97-AF65-F5344CB8AC3E}">
        <p14:creationId xmlns:p14="http://schemas.microsoft.com/office/powerpoint/2010/main" val="34877721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740307"/>
          </a:xfrm>
          <a:prstGeom prst="rect">
            <a:avLst/>
          </a:prstGeom>
          <a:noFill/>
        </p:spPr>
        <p:txBody>
          <a:bodyPr wrap="square">
            <a:spAutoFit/>
          </a:bodyPr>
          <a:lstStyle/>
          <a:p>
            <a:r>
              <a:rPr lang="en-US"/>
              <a:t>Laravel-də </a:t>
            </a:r>
            <a:r>
              <a:rPr lang="en-US" b="1">
                <a:solidFill>
                  <a:srgbClr val="FF0000"/>
                </a:solidFill>
              </a:rPr>
              <a:t>$fillable </a:t>
            </a:r>
            <a:r>
              <a:rPr lang="en-US"/>
              <a:t>və ya </a:t>
            </a:r>
            <a:r>
              <a:rPr lang="en-US" b="1">
                <a:solidFill>
                  <a:srgbClr val="FF0000"/>
                </a:solidFill>
              </a:rPr>
              <a:t>$guarded </a:t>
            </a:r>
            <a:r>
              <a:rPr lang="en-US"/>
              <a:t>istifadə etmədən modelə data əlavə etmək yalnız aşağıdakı hallarda mümkündür:</a:t>
            </a:r>
            <a:endParaRPr lang="az-Latn-AZ"/>
          </a:p>
          <a:p>
            <a:endParaRPr lang="az-Latn-AZ"/>
          </a:p>
          <a:p>
            <a:r>
              <a:rPr lang="az-Latn-AZ"/>
              <a:t>1) </a:t>
            </a:r>
            <a:r>
              <a:rPr lang="az-Latn-AZ" b="1">
                <a:solidFill>
                  <a:srgbClr val="FF0000"/>
                </a:solidFill>
              </a:rPr>
              <a:t>$guarded = [] </a:t>
            </a:r>
            <a:r>
              <a:rPr lang="az-Latn-AZ"/>
              <a:t>təyin edibsə</a:t>
            </a:r>
          </a:p>
          <a:p>
            <a:endParaRPr lang="az-Latn-AZ"/>
          </a:p>
          <a:p>
            <a:endParaRPr lang="az-Latn-AZ"/>
          </a:p>
          <a:p>
            <a:endParaRPr lang="az-Latn-AZ"/>
          </a:p>
          <a:p>
            <a:endParaRPr lang="az-Latn-AZ"/>
          </a:p>
          <a:p>
            <a:endParaRPr lang="az-Latn-AZ"/>
          </a:p>
          <a:p>
            <a:endParaRPr lang="az-Latn-AZ"/>
          </a:p>
          <a:p>
            <a:endParaRPr lang="az-Latn-AZ"/>
          </a:p>
          <a:p>
            <a:r>
              <a:rPr lang="az-Latn-AZ"/>
              <a:t>2) </a:t>
            </a:r>
            <a:r>
              <a:rPr lang="az-Latn-AZ" b="1">
                <a:solidFill>
                  <a:srgbClr val="FF0000"/>
                </a:solidFill>
              </a:rPr>
              <a:t>fill() </a:t>
            </a:r>
            <a:r>
              <a:rPr lang="az-Latn-AZ"/>
              <a:t>və ya </a:t>
            </a:r>
            <a:r>
              <a:rPr lang="az-Latn-AZ" b="1">
                <a:solidFill>
                  <a:srgbClr val="FF0000"/>
                </a:solidFill>
              </a:rPr>
              <a:t>create() </a:t>
            </a:r>
            <a:r>
              <a:rPr lang="az-Latn-AZ"/>
              <a:t>əvəzinə manual olaraq hər sahəni ayrıca təyin edirsənsə</a:t>
            </a:r>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r>
              <a:rPr lang="en-US" b="1"/>
              <a:t>$fillable </a:t>
            </a:r>
            <a:r>
              <a:rPr lang="en-US"/>
              <a:t>yalnız mass assignment (</a:t>
            </a:r>
            <a:r>
              <a:rPr lang="en-US" b="1">
                <a:solidFill>
                  <a:srgbClr val="FF0000"/>
                </a:solidFill>
              </a:rPr>
              <a:t>create() / update($array)</a:t>
            </a:r>
            <a:r>
              <a:rPr lang="en-US"/>
              <a:t>) zamanı lazım olur; əgər sahələri tək-tək təyin edirsənsə və ya </a:t>
            </a:r>
            <a:r>
              <a:rPr lang="en-US" b="1"/>
              <a:t>$guarded = [] </a:t>
            </a:r>
            <a:r>
              <a:rPr lang="en-US"/>
              <a:t>qoyursansa, ehtiyac olmur.</a:t>
            </a:r>
            <a:endParaRPr lang="ru-RU"/>
          </a:p>
        </p:txBody>
      </p:sp>
      <p:pic>
        <p:nvPicPr>
          <p:cNvPr id="3" name="Picture 2">
            <a:extLst>
              <a:ext uri="{FF2B5EF4-FFF2-40B4-BE49-F238E27FC236}">
                <a16:creationId xmlns:a16="http://schemas.microsoft.com/office/drawing/2014/main" id="{4832345F-1FD5-90CA-C1CE-D4F02E706355}"/>
              </a:ext>
            </a:extLst>
          </p:cNvPr>
          <p:cNvPicPr>
            <a:picLocks noChangeAspect="1"/>
          </p:cNvPicPr>
          <p:nvPr/>
        </p:nvPicPr>
        <p:blipFill>
          <a:blip r:embed="rId2"/>
          <a:stretch>
            <a:fillRect/>
          </a:stretch>
        </p:blipFill>
        <p:spPr>
          <a:xfrm>
            <a:off x="0" y="1040104"/>
            <a:ext cx="8703908" cy="923329"/>
          </a:xfrm>
          <a:prstGeom prst="rect">
            <a:avLst/>
          </a:prstGeom>
        </p:spPr>
      </p:pic>
      <p:pic>
        <p:nvPicPr>
          <p:cNvPr id="6" name="Picture 5">
            <a:extLst>
              <a:ext uri="{FF2B5EF4-FFF2-40B4-BE49-F238E27FC236}">
                <a16:creationId xmlns:a16="http://schemas.microsoft.com/office/drawing/2014/main" id="{CBCC44CD-F639-9F0F-90D9-679BC37F5A79}"/>
              </a:ext>
            </a:extLst>
          </p:cNvPr>
          <p:cNvPicPr>
            <a:picLocks noChangeAspect="1"/>
          </p:cNvPicPr>
          <p:nvPr/>
        </p:nvPicPr>
        <p:blipFill>
          <a:blip r:embed="rId3"/>
          <a:stretch>
            <a:fillRect/>
          </a:stretch>
        </p:blipFill>
        <p:spPr>
          <a:xfrm>
            <a:off x="0" y="3139321"/>
            <a:ext cx="5842000" cy="1990004"/>
          </a:xfrm>
          <a:prstGeom prst="rect">
            <a:avLst/>
          </a:prstGeom>
        </p:spPr>
      </p:pic>
    </p:spTree>
    <p:extLst>
      <p:ext uri="{BB962C8B-B14F-4D97-AF65-F5344CB8AC3E}">
        <p14:creationId xmlns:p14="http://schemas.microsoft.com/office/powerpoint/2010/main" val="35811015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Nəticə.</a:t>
            </a:r>
            <a:endParaRPr lang="ru-RU"/>
          </a:p>
        </p:txBody>
      </p:sp>
      <p:pic>
        <p:nvPicPr>
          <p:cNvPr id="3" name="Picture 2">
            <a:extLst>
              <a:ext uri="{FF2B5EF4-FFF2-40B4-BE49-F238E27FC236}">
                <a16:creationId xmlns:a16="http://schemas.microsoft.com/office/drawing/2014/main" id="{229C011D-0215-A5BC-1126-F27FDD2E1EFE}"/>
              </a:ext>
            </a:extLst>
          </p:cNvPr>
          <p:cNvPicPr>
            <a:picLocks noChangeAspect="1"/>
          </p:cNvPicPr>
          <p:nvPr/>
        </p:nvPicPr>
        <p:blipFill>
          <a:blip r:embed="rId2"/>
          <a:stretch>
            <a:fillRect/>
          </a:stretch>
        </p:blipFill>
        <p:spPr>
          <a:xfrm>
            <a:off x="1504552" y="1634334"/>
            <a:ext cx="9182896" cy="35893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972474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200329"/>
          </a:xfrm>
          <a:prstGeom prst="rect">
            <a:avLst/>
          </a:prstGeom>
          <a:noFill/>
        </p:spPr>
        <p:txBody>
          <a:bodyPr wrap="square">
            <a:spAutoFit/>
          </a:bodyPr>
          <a:lstStyle/>
          <a:p>
            <a:r>
              <a:rPr lang="az-Latn-AZ"/>
              <a:t>İndi foreign key əlaqəsini avtomatik yaratmaq üçün </a:t>
            </a:r>
            <a:r>
              <a:rPr lang="az-Latn-AZ" b="1">
                <a:solidFill>
                  <a:srgbClr val="FF0000"/>
                </a:solidFill>
              </a:rPr>
              <a:t>constrained()</a:t>
            </a:r>
            <a:r>
              <a:rPr lang="az-Latn-AZ"/>
              <a:t> istifadə edirik və cədvəli geri alaraq təkrar yükləyirik.</a:t>
            </a:r>
            <a:br>
              <a:rPr lang="az-Latn-AZ"/>
            </a:br>
            <a:br>
              <a:rPr lang="az-Latn-AZ"/>
            </a:br>
            <a:r>
              <a:rPr lang="az-Latn-AZ" b="1">
                <a:solidFill>
                  <a:srgbClr val="FF0000"/>
                </a:solidFill>
              </a:rPr>
              <a:t>php artisan migrate:rollback --step=1  </a:t>
            </a:r>
            <a:r>
              <a:rPr lang="az-Latn-AZ"/>
              <a:t>- </a:t>
            </a:r>
            <a:r>
              <a:rPr lang="en-US"/>
              <a:t>Bu əmr </a:t>
            </a:r>
            <a:r>
              <a:rPr lang="en-US" b="1"/>
              <a:t>son icra edilmiş migration-</a:t>
            </a:r>
            <a:r>
              <a:rPr lang="az-Latn-AZ" b="1"/>
              <a:t>ı</a:t>
            </a:r>
            <a:r>
              <a:rPr lang="en-US" b="1"/>
              <a:t> bir addım geri alaraq (rollback) cədvəldəki dəyişiklikləri ləğv etmək üçün</a:t>
            </a:r>
            <a:r>
              <a:rPr lang="en-US"/>
              <a:t> istifadə edilir.</a:t>
            </a:r>
            <a:endParaRPr lang="ru-RU"/>
          </a:p>
        </p:txBody>
      </p:sp>
      <p:pic>
        <p:nvPicPr>
          <p:cNvPr id="3" name="Picture 2">
            <a:extLst>
              <a:ext uri="{FF2B5EF4-FFF2-40B4-BE49-F238E27FC236}">
                <a16:creationId xmlns:a16="http://schemas.microsoft.com/office/drawing/2014/main" id="{027A3692-7E8B-7917-CF3A-A117295CC7FA}"/>
              </a:ext>
            </a:extLst>
          </p:cNvPr>
          <p:cNvPicPr>
            <a:picLocks noChangeAspect="1"/>
          </p:cNvPicPr>
          <p:nvPr/>
        </p:nvPicPr>
        <p:blipFill>
          <a:blip r:embed="rId2"/>
          <a:stretch>
            <a:fillRect/>
          </a:stretch>
        </p:blipFill>
        <p:spPr>
          <a:xfrm>
            <a:off x="3841688" y="1320800"/>
            <a:ext cx="8350311" cy="5537200"/>
          </a:xfrm>
          <a:prstGeom prst="rect">
            <a:avLst/>
          </a:prstGeom>
        </p:spPr>
      </p:pic>
    </p:spTree>
    <p:extLst>
      <p:ext uri="{BB962C8B-B14F-4D97-AF65-F5344CB8AC3E}">
        <p14:creationId xmlns:p14="http://schemas.microsoft.com/office/powerpoint/2010/main" val="27583739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923330"/>
          </a:xfrm>
          <a:prstGeom prst="rect">
            <a:avLst/>
          </a:prstGeom>
          <a:noFill/>
        </p:spPr>
        <p:txBody>
          <a:bodyPr wrap="square">
            <a:spAutoFit/>
          </a:bodyPr>
          <a:lstStyle/>
          <a:p>
            <a:r>
              <a:rPr lang="en-US"/>
              <a:t>Sonra </a:t>
            </a:r>
            <a:r>
              <a:rPr lang="az-Latn-AZ"/>
              <a:t>da təkrar </a:t>
            </a:r>
            <a:r>
              <a:rPr lang="az-Latn-AZ" b="1">
                <a:solidFill>
                  <a:srgbClr val="FF0000"/>
                </a:solidFill>
              </a:rPr>
              <a:t>php artisan migrate </a:t>
            </a:r>
            <a:r>
              <a:rPr lang="az-Latn-AZ"/>
              <a:t>yazırıq ancaq xəta alacağıq. Bu xəta bəzi kəslərdə çıxır bəzi kəslərdə çıxmır.</a:t>
            </a:r>
          </a:p>
          <a:p>
            <a:endParaRPr lang="az-Latn-AZ"/>
          </a:p>
          <a:p>
            <a:r>
              <a:rPr lang="az-Latn-AZ"/>
              <a:t>Həm cədvəl migrate oldu həm xəta çıxdı.</a:t>
            </a:r>
            <a:endParaRPr lang="ru-RU"/>
          </a:p>
        </p:txBody>
      </p:sp>
      <p:pic>
        <p:nvPicPr>
          <p:cNvPr id="3" name="Picture 2">
            <a:extLst>
              <a:ext uri="{FF2B5EF4-FFF2-40B4-BE49-F238E27FC236}">
                <a16:creationId xmlns:a16="http://schemas.microsoft.com/office/drawing/2014/main" id="{419F84C4-23A4-8359-0B54-FC837AC0A899}"/>
              </a:ext>
            </a:extLst>
          </p:cNvPr>
          <p:cNvPicPr>
            <a:picLocks noChangeAspect="1"/>
          </p:cNvPicPr>
          <p:nvPr/>
        </p:nvPicPr>
        <p:blipFill>
          <a:blip r:embed="rId2"/>
          <a:stretch>
            <a:fillRect/>
          </a:stretch>
        </p:blipFill>
        <p:spPr>
          <a:xfrm>
            <a:off x="0" y="1958961"/>
            <a:ext cx="12192000" cy="4899039"/>
          </a:xfrm>
          <a:prstGeom prst="rect">
            <a:avLst/>
          </a:prstGeom>
        </p:spPr>
      </p:pic>
    </p:spTree>
    <p:extLst>
      <p:ext uri="{BB962C8B-B14F-4D97-AF65-F5344CB8AC3E}">
        <p14:creationId xmlns:p14="http://schemas.microsoft.com/office/powerpoint/2010/main" val="8018215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323987"/>
          </a:xfrm>
          <a:prstGeom prst="rect">
            <a:avLst/>
          </a:prstGeom>
          <a:noFill/>
        </p:spPr>
        <p:txBody>
          <a:bodyPr wrap="square">
            <a:spAutoFit/>
          </a:bodyPr>
          <a:lstStyle/>
          <a:p>
            <a:r>
              <a:rPr lang="az-Latn-AZ" sz="1400"/>
              <a:t>Bu xətanın səbəbi, </a:t>
            </a:r>
            <a:r>
              <a:rPr lang="az-Latn-AZ" sz="1400" b="1">
                <a:solidFill>
                  <a:srgbClr val="FF0000"/>
                </a:solidFill>
              </a:rPr>
              <a:t>-&gt;constrained('users’) </a:t>
            </a:r>
            <a:r>
              <a:rPr lang="az-Latn-AZ" sz="1400"/>
              <a:t>yazmamış olmağımızdır. </a:t>
            </a:r>
          </a:p>
          <a:p>
            <a:endParaRPr lang="az-Latn-AZ" sz="1400"/>
          </a:p>
          <a:p>
            <a:r>
              <a:rPr lang="az-Latn-AZ" sz="1400"/>
              <a:t>Ancaq burada mütləq nəsə yazmaq lazım deyil — constrained() default olaraq modelin bağlı olduğu cədvəli oxuyur.</a:t>
            </a:r>
          </a:p>
          <a:p>
            <a:endParaRPr lang="az-Latn-AZ" sz="1400"/>
          </a:p>
          <a:p>
            <a:r>
              <a:rPr lang="az-Latn-AZ" sz="1400"/>
              <a:t>Bizdə isə, laravel, </a:t>
            </a:r>
            <a:r>
              <a:rPr lang="az-Latn-AZ" sz="1400" b="1"/>
              <a:t>posts.author_id</a:t>
            </a:r>
            <a:r>
              <a:rPr lang="az-Latn-AZ" sz="1400"/>
              <a:t> sütununu </a:t>
            </a:r>
            <a:r>
              <a:rPr lang="az-Latn-AZ" sz="1400" b="1"/>
              <a:t>authors.id</a:t>
            </a:r>
            <a:r>
              <a:rPr lang="az-Latn-AZ" sz="1400"/>
              <a:t>-ə bağlamağa çalışır. Amma authors modeli bizdə yoxdur.  Bizdə users modeli var. </a:t>
            </a:r>
          </a:p>
          <a:p>
            <a:endParaRPr lang="az-Latn-AZ" sz="1400"/>
          </a:p>
          <a:p>
            <a:r>
              <a:rPr lang="az-Latn-AZ" sz="1400"/>
              <a:t>Laravel authors modelini avtomatik axtardığı və tapa bilmədiyi üçün xəta verir. Bunu düzəltmək üçündə məcbur oluruq, </a:t>
            </a:r>
            <a:r>
              <a:rPr lang="az-Latn-AZ" sz="1400" b="1">
                <a:solidFill>
                  <a:srgbClr val="FF0000"/>
                </a:solidFill>
              </a:rPr>
              <a:t>-&gt;constrained('users’) </a:t>
            </a:r>
            <a:r>
              <a:rPr lang="az-Latn-AZ" sz="1400"/>
              <a:t>yazmağa. </a:t>
            </a:r>
          </a:p>
          <a:p>
            <a:endParaRPr lang="az-Latn-AZ" sz="1400"/>
          </a:p>
          <a:p>
            <a:endParaRPr lang="az-Latn-AZ" sz="1400"/>
          </a:p>
          <a:p>
            <a:r>
              <a:rPr lang="az-Latn-AZ" sz="1400"/>
              <a:t>Belə yazdıqdan sonra isə artıq </a:t>
            </a:r>
            <a:r>
              <a:rPr lang="az-Latn-AZ" sz="1400" b="1">
                <a:solidFill>
                  <a:srgbClr val="FF0000"/>
                </a:solidFill>
              </a:rPr>
              <a:t>rollback</a:t>
            </a:r>
            <a:r>
              <a:rPr lang="az-Latn-AZ" sz="1400"/>
              <a:t> yox bir başa </a:t>
            </a:r>
            <a:r>
              <a:rPr lang="az-Latn-AZ" sz="1400" b="1">
                <a:solidFill>
                  <a:srgbClr val="FF0000"/>
                </a:solidFill>
              </a:rPr>
              <a:t>fresh</a:t>
            </a:r>
            <a:r>
              <a:rPr lang="az-Latn-AZ" sz="1400"/>
              <a:t> əmri ilə bütün cədvəlləri təkrar</a:t>
            </a:r>
          </a:p>
          <a:p>
            <a:r>
              <a:rPr lang="az-Latn-AZ" sz="1400"/>
              <a:t>yükləməliyik: </a:t>
            </a:r>
            <a:r>
              <a:rPr lang="az-Latn-AZ" sz="1400" b="1">
                <a:solidFill>
                  <a:srgbClr val="FF0000"/>
                </a:solidFill>
              </a:rPr>
              <a:t>php artisan migrate:fresh</a:t>
            </a:r>
          </a:p>
          <a:p>
            <a:endParaRPr lang="az-Latn-AZ" sz="1400"/>
          </a:p>
          <a:p>
            <a:endParaRPr lang="az-Latn-AZ" sz="1400"/>
          </a:p>
          <a:p>
            <a:r>
              <a:rPr lang="az-Latn-AZ" sz="1400"/>
              <a:t>Əslində manual olaraq tək bir cədvəli silə və sonra təkrar onu yarada bilərdik. Biz isə bu indiki</a:t>
            </a:r>
          </a:p>
          <a:p>
            <a:r>
              <a:rPr lang="az-Latn-AZ" sz="1400"/>
              <a:t>yolu seçdik.</a:t>
            </a:r>
            <a:endParaRPr lang="ru-RU" sz="1400"/>
          </a:p>
        </p:txBody>
      </p:sp>
      <p:pic>
        <p:nvPicPr>
          <p:cNvPr id="3" name="Picture 2">
            <a:extLst>
              <a:ext uri="{FF2B5EF4-FFF2-40B4-BE49-F238E27FC236}">
                <a16:creationId xmlns:a16="http://schemas.microsoft.com/office/drawing/2014/main" id="{DED62528-C421-C32A-E0A3-0165E9F54FF9}"/>
              </a:ext>
            </a:extLst>
          </p:cNvPr>
          <p:cNvPicPr>
            <a:picLocks noChangeAspect="1"/>
          </p:cNvPicPr>
          <p:nvPr/>
        </p:nvPicPr>
        <p:blipFill>
          <a:blip r:embed="rId2"/>
          <a:stretch>
            <a:fillRect/>
          </a:stretch>
        </p:blipFill>
        <p:spPr>
          <a:xfrm>
            <a:off x="7433855" y="1849120"/>
            <a:ext cx="4758145" cy="5008880"/>
          </a:xfrm>
          <a:prstGeom prst="rect">
            <a:avLst/>
          </a:prstGeom>
        </p:spPr>
      </p:pic>
    </p:spTree>
    <p:extLst>
      <p:ext uri="{BB962C8B-B14F-4D97-AF65-F5344CB8AC3E}">
        <p14:creationId xmlns:p14="http://schemas.microsoft.com/office/powerpoint/2010/main" val="217062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554819"/>
          </a:xfrm>
          <a:prstGeom prst="rect">
            <a:avLst/>
          </a:prstGeom>
          <a:noFill/>
        </p:spPr>
        <p:txBody>
          <a:bodyPr wrap="square">
            <a:spAutoFit/>
          </a:bodyPr>
          <a:lstStyle/>
          <a:p>
            <a:r>
              <a:rPr lang="en-US"/>
              <a:t>REST API-də</a:t>
            </a:r>
            <a:r>
              <a:rPr lang="az-Latn-AZ"/>
              <a:t> də</a:t>
            </a:r>
            <a:r>
              <a:rPr lang="en-US"/>
              <a:t> server istifadəçini yadda saxlamır; hər dəfə client serverə müraciət edəndə, “mən kiməm” deyə özünü token (məsələn, JWT) ilə yenidən tanıdır.</a:t>
            </a:r>
            <a:endParaRPr lang="az-Latn-AZ"/>
          </a:p>
          <a:p>
            <a:endParaRPr lang="az-Latn-AZ"/>
          </a:p>
          <a:p>
            <a:r>
              <a:rPr lang="en-US"/>
              <a:t>Hər dəfə sorğu göndərəndə:</a:t>
            </a:r>
          </a:p>
          <a:p>
            <a:pPr marL="742950" lvl="1" indent="-285750">
              <a:lnSpc>
                <a:spcPct val="150000"/>
              </a:lnSpc>
              <a:buFont typeface="Arial" panose="020B0604020202020204" pitchFamily="34" charset="0"/>
              <a:buChar char="•"/>
            </a:pPr>
            <a:r>
              <a:rPr lang="en-US"/>
              <a:t>client deyir: “mən buyam” (JWT token)</a:t>
            </a:r>
          </a:p>
          <a:p>
            <a:endParaRPr lang="en-US"/>
          </a:p>
          <a:p>
            <a:r>
              <a:rPr lang="en-US"/>
              <a:t>Server baxır:</a:t>
            </a:r>
          </a:p>
          <a:p>
            <a:pPr marL="742950" lvl="1" indent="-285750">
              <a:lnSpc>
                <a:spcPct val="150000"/>
              </a:lnSpc>
              <a:buFont typeface="Arial" panose="020B0604020202020204" pitchFamily="34" charset="0"/>
              <a:buChar char="•"/>
            </a:pPr>
            <a:r>
              <a:rPr lang="en-US"/>
              <a:t>token düzdür → icazə verir</a:t>
            </a:r>
          </a:p>
          <a:p>
            <a:pPr marL="742950" lvl="1" indent="-285750">
              <a:lnSpc>
                <a:spcPct val="150000"/>
              </a:lnSpc>
              <a:buFont typeface="Arial" panose="020B0604020202020204" pitchFamily="34" charset="0"/>
              <a:buChar char="•"/>
            </a:pPr>
            <a:r>
              <a:rPr lang="en-US"/>
              <a:t>token yoxdursa → icazə vermir</a:t>
            </a:r>
            <a:endParaRPr lang="az-Latn-AZ"/>
          </a:p>
          <a:p>
            <a:endParaRPr lang="az-Latn-AZ"/>
          </a:p>
          <a:p>
            <a:r>
              <a:rPr lang="en-US"/>
              <a:t>REST API-də server istifadəçini yox, göndərilən token-i tanıyır.</a:t>
            </a:r>
            <a:endParaRPr lang="ru-RU"/>
          </a:p>
        </p:txBody>
      </p:sp>
      <p:pic>
        <p:nvPicPr>
          <p:cNvPr id="2" name="Picture 1">
            <a:extLst>
              <a:ext uri="{FF2B5EF4-FFF2-40B4-BE49-F238E27FC236}">
                <a16:creationId xmlns:a16="http://schemas.microsoft.com/office/drawing/2014/main" id="{1821A4EE-FB4F-5901-EAA1-1E6E12E5D8B3}"/>
              </a:ext>
            </a:extLst>
          </p:cNvPr>
          <p:cNvPicPr>
            <a:picLocks noChangeAspect="1"/>
          </p:cNvPicPr>
          <p:nvPr/>
        </p:nvPicPr>
        <p:blipFill>
          <a:blip r:embed="rId2"/>
          <a:stretch>
            <a:fillRect/>
          </a:stretch>
        </p:blipFill>
        <p:spPr>
          <a:xfrm>
            <a:off x="3900722" y="4228872"/>
            <a:ext cx="8291278" cy="2629128"/>
          </a:xfrm>
          <a:prstGeom prst="rect">
            <a:avLst/>
          </a:prstGeom>
        </p:spPr>
      </p:pic>
    </p:spTree>
    <p:extLst>
      <p:ext uri="{BB962C8B-B14F-4D97-AF65-F5344CB8AC3E}">
        <p14:creationId xmlns:p14="http://schemas.microsoft.com/office/powerpoint/2010/main" val="8005609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az-Latn-AZ"/>
              <a:t>Artıq neçə dəfə də, rollback edərək migrate etsək xəta almayacağıq. </a:t>
            </a:r>
          </a:p>
          <a:p>
            <a:endParaRPr lang="ru-RU"/>
          </a:p>
        </p:txBody>
      </p:sp>
      <p:pic>
        <p:nvPicPr>
          <p:cNvPr id="3" name="Picture 2">
            <a:extLst>
              <a:ext uri="{FF2B5EF4-FFF2-40B4-BE49-F238E27FC236}">
                <a16:creationId xmlns:a16="http://schemas.microsoft.com/office/drawing/2014/main" id="{BE3E6BB3-E9E1-8D8C-6339-297D7B1F9B13}"/>
              </a:ext>
            </a:extLst>
          </p:cNvPr>
          <p:cNvPicPr>
            <a:picLocks noChangeAspect="1"/>
          </p:cNvPicPr>
          <p:nvPr/>
        </p:nvPicPr>
        <p:blipFill>
          <a:blip r:embed="rId2"/>
          <a:stretch>
            <a:fillRect/>
          </a:stretch>
        </p:blipFill>
        <p:spPr>
          <a:xfrm>
            <a:off x="4350340" y="1058677"/>
            <a:ext cx="7841660" cy="5799323"/>
          </a:xfrm>
          <a:prstGeom prst="rect">
            <a:avLst/>
          </a:prstGeom>
        </p:spPr>
      </p:pic>
    </p:spTree>
    <p:extLst>
      <p:ext uri="{BB962C8B-B14F-4D97-AF65-F5344CB8AC3E}">
        <p14:creationId xmlns:p14="http://schemas.microsoft.com/office/powerpoint/2010/main" val="15339201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İstifadəçimiz silindiyi üçün onu təkrar yaratmalıyıq.</a:t>
            </a:r>
            <a:endParaRPr lang="ru-RU"/>
          </a:p>
        </p:txBody>
      </p:sp>
      <p:pic>
        <p:nvPicPr>
          <p:cNvPr id="3" name="Picture 2">
            <a:extLst>
              <a:ext uri="{FF2B5EF4-FFF2-40B4-BE49-F238E27FC236}">
                <a16:creationId xmlns:a16="http://schemas.microsoft.com/office/drawing/2014/main" id="{6966F6EF-36E2-8A6D-4E78-EA8ABDB678C4}"/>
              </a:ext>
            </a:extLst>
          </p:cNvPr>
          <p:cNvPicPr>
            <a:picLocks noChangeAspect="1"/>
          </p:cNvPicPr>
          <p:nvPr/>
        </p:nvPicPr>
        <p:blipFill>
          <a:blip r:embed="rId2"/>
          <a:stretch>
            <a:fillRect/>
          </a:stretch>
        </p:blipFill>
        <p:spPr>
          <a:xfrm>
            <a:off x="0" y="369332"/>
            <a:ext cx="4900085" cy="2720576"/>
          </a:xfrm>
          <a:prstGeom prst="rect">
            <a:avLst/>
          </a:prstGeom>
        </p:spPr>
      </p:pic>
      <p:pic>
        <p:nvPicPr>
          <p:cNvPr id="6" name="Picture 5">
            <a:extLst>
              <a:ext uri="{FF2B5EF4-FFF2-40B4-BE49-F238E27FC236}">
                <a16:creationId xmlns:a16="http://schemas.microsoft.com/office/drawing/2014/main" id="{4BA80618-EDA0-ADFF-9E75-58EB305CBA8C}"/>
              </a:ext>
            </a:extLst>
          </p:cNvPr>
          <p:cNvPicPr>
            <a:picLocks noChangeAspect="1"/>
          </p:cNvPicPr>
          <p:nvPr/>
        </p:nvPicPr>
        <p:blipFill>
          <a:blip r:embed="rId3"/>
          <a:stretch>
            <a:fillRect/>
          </a:stretch>
        </p:blipFill>
        <p:spPr>
          <a:xfrm>
            <a:off x="0" y="3977390"/>
            <a:ext cx="12192000" cy="28806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835963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Təkrar cədvələ data yazırıq.</a:t>
            </a:r>
            <a:endParaRPr lang="ru-RU"/>
          </a:p>
        </p:txBody>
      </p:sp>
      <p:pic>
        <p:nvPicPr>
          <p:cNvPr id="3" name="Picture 2">
            <a:extLst>
              <a:ext uri="{FF2B5EF4-FFF2-40B4-BE49-F238E27FC236}">
                <a16:creationId xmlns:a16="http://schemas.microsoft.com/office/drawing/2014/main" id="{9F93C6FF-43E5-9D8C-AA6F-6DAB427CF847}"/>
              </a:ext>
            </a:extLst>
          </p:cNvPr>
          <p:cNvPicPr>
            <a:picLocks noChangeAspect="1"/>
          </p:cNvPicPr>
          <p:nvPr/>
        </p:nvPicPr>
        <p:blipFill>
          <a:blip r:embed="rId2"/>
          <a:stretch>
            <a:fillRect/>
          </a:stretch>
        </p:blipFill>
        <p:spPr>
          <a:xfrm>
            <a:off x="2308532" y="594114"/>
            <a:ext cx="7574936" cy="5669771"/>
          </a:xfrm>
          <a:prstGeom prst="rect">
            <a:avLst/>
          </a:prstGeom>
        </p:spPr>
      </p:pic>
    </p:spTree>
    <p:extLst>
      <p:ext uri="{BB962C8B-B14F-4D97-AF65-F5344CB8AC3E}">
        <p14:creationId xmlns:p14="http://schemas.microsoft.com/office/powerpoint/2010/main" val="7877959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780424"/>
          </a:xfrm>
          <a:prstGeom prst="rect">
            <a:avLst/>
          </a:prstGeom>
          <a:noFill/>
        </p:spPr>
        <p:txBody>
          <a:bodyPr wrap="square">
            <a:spAutoFit/>
          </a:bodyPr>
          <a:lstStyle/>
          <a:p>
            <a:r>
              <a:rPr lang="az-Latn-AZ" sz="1600" b="1">
                <a:solidFill>
                  <a:srgbClr val="FF0000"/>
                </a:solidFill>
              </a:rPr>
              <a:t>-&gt;constrained('users') </a:t>
            </a:r>
            <a:r>
              <a:rPr lang="az-Latn-AZ" sz="1600"/>
              <a:t>istifadə etdikdə MySQL-də </a:t>
            </a:r>
            <a:r>
              <a:rPr lang="az-Latn-AZ" sz="1600" b="1"/>
              <a:t>author_id </a:t>
            </a:r>
            <a:r>
              <a:rPr lang="az-Latn-AZ" sz="1600"/>
              <a:t>sütunu foreign key kimi qeyd olunur.</a:t>
            </a:r>
          </a:p>
          <a:p>
            <a:pPr marL="742950" lvl="1" indent="-285750">
              <a:lnSpc>
                <a:spcPct val="150000"/>
              </a:lnSpc>
              <a:buFont typeface="Wingdings" panose="05000000000000000000" pitchFamily="2" charset="2"/>
              <a:buChar char="q"/>
            </a:pPr>
            <a:r>
              <a:rPr lang="az-Latn-AZ" sz="1600"/>
              <a:t>Yaşıl açar simvolu → bu sütun artıq başqa cədvəldəki </a:t>
            </a:r>
            <a:r>
              <a:rPr lang="az-Latn-AZ" sz="1600" b="1"/>
              <a:t>primary key</a:t>
            </a:r>
            <a:r>
              <a:rPr lang="az-Latn-AZ" sz="1600"/>
              <a:t>-ə bağlıdır deməkdir.</a:t>
            </a:r>
          </a:p>
          <a:p>
            <a:pPr marL="742950" lvl="1" indent="-285750">
              <a:lnSpc>
                <a:spcPct val="150000"/>
              </a:lnSpc>
              <a:buFont typeface="Wingdings" panose="05000000000000000000" pitchFamily="2" charset="2"/>
              <a:buChar char="q"/>
            </a:pPr>
            <a:r>
              <a:rPr lang="az-Latn-AZ" sz="1600"/>
              <a:t>Beləliklə, DB səviyyəsində yanlış </a:t>
            </a:r>
            <a:r>
              <a:rPr lang="az-Latn-AZ" sz="1600" b="1"/>
              <a:t>author_id </a:t>
            </a:r>
            <a:r>
              <a:rPr lang="az-Latn-AZ" sz="1600"/>
              <a:t>yazılması mümkün deyil və referensial integrity qorunur.</a:t>
            </a:r>
          </a:p>
          <a:p>
            <a:pPr lvl="1">
              <a:lnSpc>
                <a:spcPct val="150000"/>
              </a:lnSpc>
            </a:pPr>
            <a:endParaRPr lang="az-Latn-AZ" sz="1600"/>
          </a:p>
          <a:p>
            <a:pPr>
              <a:lnSpc>
                <a:spcPct val="150000"/>
              </a:lnSpc>
            </a:pPr>
            <a:r>
              <a:rPr lang="en-US" sz="1600"/>
              <a:t>Referensial integrity</a:t>
            </a:r>
            <a:r>
              <a:rPr lang="az-Latn-AZ" sz="1600"/>
              <a:t>,</a:t>
            </a:r>
            <a:r>
              <a:rPr lang="en-US" sz="1600"/>
              <a:t> database-də əlaqəli cədvəllər arasındakı məlumatların düzgün və uyumlu qalmasını təmin edən qaydadır.</a:t>
            </a:r>
            <a:endParaRPr lang="ru-RU" sz="1600"/>
          </a:p>
        </p:txBody>
      </p:sp>
      <p:pic>
        <p:nvPicPr>
          <p:cNvPr id="6" name="Picture 5">
            <a:extLst>
              <a:ext uri="{FF2B5EF4-FFF2-40B4-BE49-F238E27FC236}">
                <a16:creationId xmlns:a16="http://schemas.microsoft.com/office/drawing/2014/main" id="{7A5C5CD2-728B-D455-DAE8-E694D14AACBF}"/>
              </a:ext>
            </a:extLst>
          </p:cNvPr>
          <p:cNvPicPr>
            <a:picLocks noChangeAspect="1"/>
          </p:cNvPicPr>
          <p:nvPr/>
        </p:nvPicPr>
        <p:blipFill>
          <a:blip r:embed="rId2"/>
          <a:stretch>
            <a:fillRect/>
          </a:stretch>
        </p:blipFill>
        <p:spPr>
          <a:xfrm>
            <a:off x="1816999" y="2482698"/>
            <a:ext cx="8558002" cy="34978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416974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Tinker ilə istifadəçi yaratmanın qısa yolu.</a:t>
            </a:r>
            <a:endParaRPr lang="ru-RU"/>
          </a:p>
        </p:txBody>
      </p:sp>
      <p:pic>
        <p:nvPicPr>
          <p:cNvPr id="3" name="Picture 2">
            <a:extLst>
              <a:ext uri="{FF2B5EF4-FFF2-40B4-BE49-F238E27FC236}">
                <a16:creationId xmlns:a16="http://schemas.microsoft.com/office/drawing/2014/main" id="{AE514192-D4B6-4558-A07A-A0A53BE9D204}"/>
              </a:ext>
            </a:extLst>
          </p:cNvPr>
          <p:cNvPicPr>
            <a:picLocks noChangeAspect="1"/>
          </p:cNvPicPr>
          <p:nvPr/>
        </p:nvPicPr>
        <p:blipFill>
          <a:blip r:embed="rId2"/>
          <a:stretch>
            <a:fillRect/>
          </a:stretch>
        </p:blipFill>
        <p:spPr>
          <a:xfrm>
            <a:off x="2632410" y="1897247"/>
            <a:ext cx="6927180" cy="3063505"/>
          </a:xfrm>
          <a:prstGeom prst="rect">
            <a:avLst/>
          </a:prstGeom>
        </p:spPr>
      </p:pic>
    </p:spTree>
    <p:extLst>
      <p:ext uri="{BB962C8B-B14F-4D97-AF65-F5344CB8AC3E}">
        <p14:creationId xmlns:p14="http://schemas.microsoft.com/office/powerpoint/2010/main" val="29196392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İkinci post daha əlavə edirik.</a:t>
            </a:r>
            <a:endParaRPr lang="ru-RU"/>
          </a:p>
        </p:txBody>
      </p:sp>
      <p:pic>
        <p:nvPicPr>
          <p:cNvPr id="3" name="Picture 2">
            <a:extLst>
              <a:ext uri="{FF2B5EF4-FFF2-40B4-BE49-F238E27FC236}">
                <a16:creationId xmlns:a16="http://schemas.microsoft.com/office/drawing/2014/main" id="{490BFA3C-63B9-AF52-8A68-71F2315F0AAE}"/>
              </a:ext>
            </a:extLst>
          </p:cNvPr>
          <p:cNvPicPr>
            <a:picLocks noChangeAspect="1"/>
          </p:cNvPicPr>
          <p:nvPr/>
        </p:nvPicPr>
        <p:blipFill>
          <a:blip r:embed="rId2"/>
          <a:stretch>
            <a:fillRect/>
          </a:stretch>
        </p:blipFill>
        <p:spPr>
          <a:xfrm>
            <a:off x="0" y="1498700"/>
            <a:ext cx="3414056" cy="2042337"/>
          </a:xfrm>
          <a:prstGeom prst="rect">
            <a:avLst/>
          </a:prstGeom>
        </p:spPr>
      </p:pic>
      <p:pic>
        <p:nvPicPr>
          <p:cNvPr id="6" name="Picture 5">
            <a:extLst>
              <a:ext uri="{FF2B5EF4-FFF2-40B4-BE49-F238E27FC236}">
                <a16:creationId xmlns:a16="http://schemas.microsoft.com/office/drawing/2014/main" id="{10A0FFD3-94BC-A266-EA5C-9675FB49C973}"/>
              </a:ext>
            </a:extLst>
          </p:cNvPr>
          <p:cNvPicPr>
            <a:picLocks noChangeAspect="1"/>
          </p:cNvPicPr>
          <p:nvPr/>
        </p:nvPicPr>
        <p:blipFill>
          <a:blip r:embed="rId3"/>
          <a:stretch>
            <a:fillRect/>
          </a:stretch>
        </p:blipFill>
        <p:spPr>
          <a:xfrm>
            <a:off x="4586581" y="0"/>
            <a:ext cx="7605419" cy="5029636"/>
          </a:xfrm>
          <a:prstGeom prst="rect">
            <a:avLst/>
          </a:prstGeom>
        </p:spPr>
      </p:pic>
      <p:sp>
        <p:nvSpPr>
          <p:cNvPr id="7" name="Arrow: Right 6">
            <a:extLst>
              <a:ext uri="{FF2B5EF4-FFF2-40B4-BE49-F238E27FC236}">
                <a16:creationId xmlns:a16="http://schemas.microsoft.com/office/drawing/2014/main" id="{A966D9C9-05E7-B4E4-2550-E0C1007E96AA}"/>
              </a:ext>
            </a:extLst>
          </p:cNvPr>
          <p:cNvSpPr/>
          <p:nvPr/>
        </p:nvSpPr>
        <p:spPr>
          <a:xfrm>
            <a:off x="3776798" y="2330152"/>
            <a:ext cx="447040" cy="36933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ru-RU"/>
          </a:p>
        </p:txBody>
      </p:sp>
      <p:pic>
        <p:nvPicPr>
          <p:cNvPr id="9" name="Picture 8">
            <a:extLst>
              <a:ext uri="{FF2B5EF4-FFF2-40B4-BE49-F238E27FC236}">
                <a16:creationId xmlns:a16="http://schemas.microsoft.com/office/drawing/2014/main" id="{2576EC9B-A194-8441-AC59-BCED73654E2C}"/>
              </a:ext>
            </a:extLst>
          </p:cNvPr>
          <p:cNvPicPr>
            <a:picLocks noChangeAspect="1"/>
          </p:cNvPicPr>
          <p:nvPr/>
        </p:nvPicPr>
        <p:blipFill>
          <a:blip r:embed="rId4"/>
          <a:stretch>
            <a:fillRect/>
          </a:stretch>
        </p:blipFill>
        <p:spPr>
          <a:xfrm>
            <a:off x="0" y="5440557"/>
            <a:ext cx="5502117" cy="1417443"/>
          </a:xfrm>
          <a:prstGeom prst="rect">
            <a:avLst/>
          </a:prstGeom>
        </p:spPr>
      </p:pic>
    </p:spTree>
    <p:extLst>
      <p:ext uri="{BB962C8B-B14F-4D97-AF65-F5344CB8AC3E}">
        <p14:creationId xmlns:p14="http://schemas.microsoft.com/office/powerpoint/2010/main" val="13139051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740307"/>
          </a:xfrm>
          <a:prstGeom prst="rect">
            <a:avLst/>
          </a:prstGeom>
          <a:noFill/>
        </p:spPr>
        <p:txBody>
          <a:bodyPr wrap="square">
            <a:spAutoFit/>
          </a:bodyPr>
          <a:lstStyle/>
          <a:p>
            <a:r>
              <a:rPr lang="az-Latn-AZ"/>
              <a:t>Postları tək-tək əldə etmək üçün </a:t>
            </a:r>
            <a:r>
              <a:rPr lang="en-US"/>
              <a:t>show() </a:t>
            </a:r>
            <a:r>
              <a:rPr lang="az-Latn-AZ"/>
              <a:t>metodundan istifadə edirik. Burada əsas yer </a:t>
            </a:r>
            <a:r>
              <a:rPr lang="en-US"/>
              <a:t>$id parametrdiri.</a:t>
            </a:r>
          </a:p>
          <a:p>
            <a:endParaRPr lang="en-US"/>
          </a:p>
          <a:p>
            <a:endParaRPr lang="en-US"/>
          </a:p>
          <a:p>
            <a:endParaRPr lang="en-US"/>
          </a:p>
          <a:p>
            <a:endParaRPr lang="en-US"/>
          </a:p>
          <a:p>
            <a:endParaRPr lang="en-US"/>
          </a:p>
          <a:p>
            <a:endParaRPr lang="en-US"/>
          </a:p>
          <a:p>
            <a:r>
              <a:rPr lang="en-US"/>
              <a:t>Daha </a:t>
            </a:r>
            <a:r>
              <a:rPr lang="az-Latn-AZ"/>
              <a:t>qısa yazılış olması üçün isə, bu cür yazaraq dataları əldə edə bilərik.</a:t>
            </a:r>
          </a:p>
          <a:p>
            <a:endParaRPr lang="az-Latn-AZ"/>
          </a:p>
          <a:p>
            <a:endParaRPr lang="az-Latn-AZ"/>
          </a:p>
          <a:p>
            <a:endParaRPr lang="az-Latn-AZ"/>
          </a:p>
          <a:p>
            <a:endParaRPr lang="az-Latn-AZ"/>
          </a:p>
          <a:p>
            <a:endParaRPr lang="az-Latn-AZ"/>
          </a:p>
          <a:p>
            <a:r>
              <a:rPr lang="en-US"/>
              <a:t>Bəli. </a:t>
            </a:r>
            <a:r>
              <a:rPr lang="en-US" b="1"/>
              <a:t>public function show(Post $post) </a:t>
            </a:r>
            <a:r>
              <a:rPr lang="en-US"/>
              <a:t>yazdıqda Laravel</a:t>
            </a:r>
            <a:r>
              <a:rPr lang="az-Latn-AZ"/>
              <a:t>,</a:t>
            </a:r>
            <a:r>
              <a:rPr lang="en-US"/>
              <a:t> </a:t>
            </a:r>
            <a:r>
              <a:rPr lang="en-US" b="1">
                <a:solidFill>
                  <a:srgbClr val="00B050"/>
                </a:solidFill>
              </a:rPr>
              <a:t>Route Model Binding </a:t>
            </a:r>
            <a:r>
              <a:rPr lang="en-US"/>
              <a:t>istifadə edir və URL-də gələn </a:t>
            </a:r>
            <a:r>
              <a:rPr lang="en-US" b="1"/>
              <a:t>{post} </a:t>
            </a:r>
            <a:r>
              <a:rPr lang="en-US"/>
              <a:t>parametrini avtomatik olaraq primary key (default: id) üzrə Post modelindən tapır. Tapılmasa avtomatik 404 qaytarır.</a:t>
            </a:r>
          </a:p>
          <a:p>
            <a:endParaRPr lang="en-US"/>
          </a:p>
          <a:p>
            <a:r>
              <a:rPr lang="en-US"/>
              <a:t>Fərq qısa şəkildə:</a:t>
            </a:r>
          </a:p>
          <a:p>
            <a:pPr marL="742950" lvl="1" indent="-285750">
              <a:lnSpc>
                <a:spcPct val="150000"/>
              </a:lnSpc>
              <a:buFont typeface="Wingdings" panose="05000000000000000000" pitchFamily="2" charset="2"/>
              <a:buChar char="q"/>
            </a:pPr>
            <a:r>
              <a:rPr lang="en-US" b="1"/>
              <a:t>Post $post </a:t>
            </a:r>
            <a:r>
              <a:rPr lang="en-US"/>
              <a:t>→ Avtomatikdir: Laravel arxa planda </a:t>
            </a:r>
            <a:r>
              <a:rPr lang="en-US" b="1"/>
              <a:t>findOrFail() </a:t>
            </a:r>
            <a:r>
              <a:rPr lang="en-US"/>
              <a:t>edir, kod daha təmiz və təhlükəsizdir.</a:t>
            </a:r>
          </a:p>
          <a:p>
            <a:pPr marL="742950" lvl="1" indent="-285750">
              <a:lnSpc>
                <a:spcPct val="150000"/>
              </a:lnSpc>
              <a:buFont typeface="Wingdings" panose="05000000000000000000" pitchFamily="2" charset="2"/>
              <a:buChar char="q"/>
            </a:pPr>
            <a:r>
              <a:rPr lang="en-US" b="1"/>
              <a:t>string $id + findOrFail() </a:t>
            </a:r>
            <a:r>
              <a:rPr lang="en-US"/>
              <a:t>→ Manualdır: Postu özün tapırsan, daha çox kod yazılır.</a:t>
            </a:r>
          </a:p>
          <a:p>
            <a:pPr marL="742950" lvl="1" indent="-285750">
              <a:lnSpc>
                <a:spcPct val="150000"/>
              </a:lnSpc>
              <a:buFont typeface="Wingdings" panose="05000000000000000000" pitchFamily="2" charset="2"/>
              <a:buChar char="q"/>
            </a:pPr>
            <a:r>
              <a:rPr lang="en-US"/>
              <a:t>Route Model Binding type-safe, oxunaqlı və best practice sayılır.</a:t>
            </a:r>
          </a:p>
          <a:p>
            <a:pPr marL="742950" lvl="1" indent="-285750">
              <a:lnSpc>
                <a:spcPct val="150000"/>
              </a:lnSpc>
              <a:buFont typeface="Wingdings" panose="05000000000000000000" pitchFamily="2" charset="2"/>
              <a:buChar char="q"/>
            </a:pPr>
            <a:r>
              <a:rPr lang="en-US"/>
              <a:t>Hər ikisi nəticə olaraq eyni işi görür, fərq idarəetmə üsulundadır.</a:t>
            </a:r>
            <a:endParaRPr lang="az-Latn-AZ"/>
          </a:p>
          <a:p>
            <a:endParaRPr lang="ru-RU"/>
          </a:p>
        </p:txBody>
      </p:sp>
      <p:pic>
        <p:nvPicPr>
          <p:cNvPr id="3" name="Picture 2">
            <a:extLst>
              <a:ext uri="{FF2B5EF4-FFF2-40B4-BE49-F238E27FC236}">
                <a16:creationId xmlns:a16="http://schemas.microsoft.com/office/drawing/2014/main" id="{C4CB075C-ECB0-6C47-F8F2-A88F06FBFF60}"/>
              </a:ext>
            </a:extLst>
          </p:cNvPr>
          <p:cNvPicPr>
            <a:picLocks noChangeAspect="1"/>
          </p:cNvPicPr>
          <p:nvPr/>
        </p:nvPicPr>
        <p:blipFill>
          <a:blip r:embed="rId2"/>
          <a:stretch>
            <a:fillRect/>
          </a:stretch>
        </p:blipFill>
        <p:spPr>
          <a:xfrm>
            <a:off x="0" y="454622"/>
            <a:ext cx="3174263" cy="1110018"/>
          </a:xfrm>
          <a:prstGeom prst="rect">
            <a:avLst/>
          </a:prstGeom>
        </p:spPr>
      </p:pic>
      <p:pic>
        <p:nvPicPr>
          <p:cNvPr id="6" name="Picture 5">
            <a:extLst>
              <a:ext uri="{FF2B5EF4-FFF2-40B4-BE49-F238E27FC236}">
                <a16:creationId xmlns:a16="http://schemas.microsoft.com/office/drawing/2014/main" id="{09C9C9BF-4101-3619-67BD-88C3F4101AC6}"/>
              </a:ext>
            </a:extLst>
          </p:cNvPr>
          <p:cNvPicPr>
            <a:picLocks noChangeAspect="1"/>
          </p:cNvPicPr>
          <p:nvPr/>
        </p:nvPicPr>
        <p:blipFill>
          <a:blip r:embed="rId3"/>
          <a:stretch>
            <a:fillRect/>
          </a:stretch>
        </p:blipFill>
        <p:spPr>
          <a:xfrm>
            <a:off x="0" y="2318983"/>
            <a:ext cx="3940560" cy="1110017"/>
          </a:xfrm>
          <a:prstGeom prst="rect">
            <a:avLst/>
          </a:prstGeom>
        </p:spPr>
      </p:pic>
    </p:spTree>
    <p:extLst>
      <p:ext uri="{BB962C8B-B14F-4D97-AF65-F5344CB8AC3E}">
        <p14:creationId xmlns:p14="http://schemas.microsoft.com/office/powerpoint/2010/main" val="37095989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Nəticə olaraq URL yerində 1 yazanda birinci postu, 2 yazanda ikinci postu əldə edirik.</a:t>
            </a:r>
            <a:endParaRPr lang="ru-RU"/>
          </a:p>
        </p:txBody>
      </p:sp>
      <p:pic>
        <p:nvPicPr>
          <p:cNvPr id="3" name="Picture 2">
            <a:extLst>
              <a:ext uri="{FF2B5EF4-FFF2-40B4-BE49-F238E27FC236}">
                <a16:creationId xmlns:a16="http://schemas.microsoft.com/office/drawing/2014/main" id="{D44B4049-70F3-1255-7471-F4DF45DF205C}"/>
              </a:ext>
            </a:extLst>
          </p:cNvPr>
          <p:cNvPicPr>
            <a:picLocks noChangeAspect="1"/>
          </p:cNvPicPr>
          <p:nvPr/>
        </p:nvPicPr>
        <p:blipFill>
          <a:blip r:embed="rId2"/>
          <a:stretch>
            <a:fillRect/>
          </a:stretch>
        </p:blipFill>
        <p:spPr>
          <a:xfrm>
            <a:off x="0" y="2726458"/>
            <a:ext cx="5934287" cy="4131541"/>
          </a:xfrm>
          <a:prstGeom prst="rect">
            <a:avLst/>
          </a:prstGeom>
        </p:spPr>
      </p:pic>
      <p:pic>
        <p:nvPicPr>
          <p:cNvPr id="6" name="Picture 5">
            <a:extLst>
              <a:ext uri="{FF2B5EF4-FFF2-40B4-BE49-F238E27FC236}">
                <a16:creationId xmlns:a16="http://schemas.microsoft.com/office/drawing/2014/main" id="{456951B7-5B88-AD89-6940-CAD18033756E}"/>
              </a:ext>
            </a:extLst>
          </p:cNvPr>
          <p:cNvPicPr>
            <a:picLocks noChangeAspect="1"/>
          </p:cNvPicPr>
          <p:nvPr/>
        </p:nvPicPr>
        <p:blipFill>
          <a:blip r:embed="rId3"/>
          <a:stretch>
            <a:fillRect/>
          </a:stretch>
        </p:blipFill>
        <p:spPr>
          <a:xfrm>
            <a:off x="6304999" y="2726459"/>
            <a:ext cx="5910644" cy="4131541"/>
          </a:xfrm>
          <a:prstGeom prst="rect">
            <a:avLst/>
          </a:prstGeom>
        </p:spPr>
      </p:pic>
    </p:spTree>
    <p:extLst>
      <p:ext uri="{BB962C8B-B14F-4D97-AF65-F5344CB8AC3E}">
        <p14:creationId xmlns:p14="http://schemas.microsoft.com/office/powerpoint/2010/main" val="13825534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en-US"/>
              <a:t>update() metodu </a:t>
            </a:r>
            <a:r>
              <a:rPr lang="az-Latn-AZ"/>
              <a:t>üçündə identifikatoru avtomatik işləməsi üçün `</a:t>
            </a:r>
            <a:r>
              <a:rPr lang="az-Latn-AZ" b="1">
                <a:solidFill>
                  <a:srgbClr val="C00000"/>
                </a:solidFill>
              </a:rPr>
              <a:t>Post </a:t>
            </a:r>
            <a:r>
              <a:rPr lang="en-US" b="1">
                <a:solidFill>
                  <a:srgbClr val="C00000"/>
                </a:solidFill>
              </a:rPr>
              <a:t>$post</a:t>
            </a:r>
            <a:r>
              <a:rPr lang="az-Latn-AZ"/>
              <a:t>`</a:t>
            </a:r>
            <a:r>
              <a:rPr lang="en-US"/>
              <a:t> </a:t>
            </a:r>
            <a:r>
              <a:rPr lang="az-Latn-AZ"/>
              <a:t>olaraq dəyişdirin. Bu və bunun kimi digər bütün metodlarda eyni qaydanı tətbiq edə bilərsiz.</a:t>
            </a:r>
            <a:endParaRPr lang="ru-RU"/>
          </a:p>
        </p:txBody>
      </p:sp>
      <p:pic>
        <p:nvPicPr>
          <p:cNvPr id="3" name="Picture 2">
            <a:extLst>
              <a:ext uri="{FF2B5EF4-FFF2-40B4-BE49-F238E27FC236}">
                <a16:creationId xmlns:a16="http://schemas.microsoft.com/office/drawing/2014/main" id="{4AF06260-F02D-EDED-0229-FC0F8F257CD8}"/>
              </a:ext>
            </a:extLst>
          </p:cNvPr>
          <p:cNvPicPr>
            <a:picLocks noChangeAspect="1"/>
          </p:cNvPicPr>
          <p:nvPr/>
        </p:nvPicPr>
        <p:blipFill>
          <a:blip r:embed="rId2"/>
          <a:stretch>
            <a:fillRect/>
          </a:stretch>
        </p:blipFill>
        <p:spPr>
          <a:xfrm>
            <a:off x="0" y="685734"/>
            <a:ext cx="3566469" cy="1524132"/>
          </a:xfrm>
          <a:prstGeom prst="rect">
            <a:avLst/>
          </a:prstGeom>
        </p:spPr>
      </p:pic>
      <p:pic>
        <p:nvPicPr>
          <p:cNvPr id="6" name="Picture 5">
            <a:extLst>
              <a:ext uri="{FF2B5EF4-FFF2-40B4-BE49-F238E27FC236}">
                <a16:creationId xmlns:a16="http://schemas.microsoft.com/office/drawing/2014/main" id="{04FBFF07-421F-5930-2C7B-F0D21F3F3753}"/>
              </a:ext>
            </a:extLst>
          </p:cNvPr>
          <p:cNvPicPr>
            <a:picLocks noChangeAspect="1"/>
          </p:cNvPicPr>
          <p:nvPr/>
        </p:nvPicPr>
        <p:blipFill>
          <a:blip r:embed="rId3"/>
          <a:stretch>
            <a:fillRect/>
          </a:stretch>
        </p:blipFill>
        <p:spPr>
          <a:xfrm>
            <a:off x="4563719" y="1561641"/>
            <a:ext cx="7628281" cy="5296359"/>
          </a:xfrm>
          <a:prstGeom prst="rect">
            <a:avLst/>
          </a:prstGeom>
        </p:spPr>
      </p:pic>
    </p:spTree>
    <p:extLst>
      <p:ext uri="{BB962C8B-B14F-4D97-AF65-F5344CB8AC3E}">
        <p14:creationId xmlns:p14="http://schemas.microsoft.com/office/powerpoint/2010/main" val="19887893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Silmək üçündə eyni qayda yazırıq.</a:t>
            </a:r>
            <a:endParaRPr lang="ru-RU"/>
          </a:p>
        </p:txBody>
      </p:sp>
      <p:pic>
        <p:nvPicPr>
          <p:cNvPr id="3" name="Picture 2">
            <a:extLst>
              <a:ext uri="{FF2B5EF4-FFF2-40B4-BE49-F238E27FC236}">
                <a16:creationId xmlns:a16="http://schemas.microsoft.com/office/drawing/2014/main" id="{BF1FE1B6-0ED6-CB62-16CB-4046A8E03CA7}"/>
              </a:ext>
            </a:extLst>
          </p:cNvPr>
          <p:cNvPicPr>
            <a:picLocks noChangeAspect="1"/>
          </p:cNvPicPr>
          <p:nvPr/>
        </p:nvPicPr>
        <p:blipFill>
          <a:blip r:embed="rId2"/>
          <a:stretch>
            <a:fillRect/>
          </a:stretch>
        </p:blipFill>
        <p:spPr>
          <a:xfrm>
            <a:off x="0" y="440452"/>
            <a:ext cx="6211940" cy="1781846"/>
          </a:xfrm>
          <a:prstGeom prst="rect">
            <a:avLst/>
          </a:prstGeom>
        </p:spPr>
      </p:pic>
      <p:pic>
        <p:nvPicPr>
          <p:cNvPr id="6" name="Picture 5">
            <a:extLst>
              <a:ext uri="{FF2B5EF4-FFF2-40B4-BE49-F238E27FC236}">
                <a16:creationId xmlns:a16="http://schemas.microsoft.com/office/drawing/2014/main" id="{B4974982-0198-9A0D-4575-73E9EC901D0B}"/>
              </a:ext>
            </a:extLst>
          </p:cNvPr>
          <p:cNvPicPr>
            <a:picLocks noChangeAspect="1"/>
          </p:cNvPicPr>
          <p:nvPr/>
        </p:nvPicPr>
        <p:blipFill>
          <a:blip r:embed="rId3"/>
          <a:stretch>
            <a:fillRect/>
          </a:stretch>
        </p:blipFill>
        <p:spPr>
          <a:xfrm>
            <a:off x="4502754" y="2575189"/>
            <a:ext cx="7689246" cy="4282811"/>
          </a:xfrm>
          <a:prstGeom prst="rect">
            <a:avLst/>
          </a:prstGeom>
        </p:spPr>
      </p:pic>
    </p:spTree>
    <p:extLst>
      <p:ext uri="{BB962C8B-B14F-4D97-AF65-F5344CB8AC3E}">
        <p14:creationId xmlns:p14="http://schemas.microsoft.com/office/powerpoint/2010/main" val="3599806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970318"/>
          </a:xfrm>
          <a:prstGeom prst="rect">
            <a:avLst/>
          </a:prstGeom>
          <a:noFill/>
        </p:spPr>
        <p:txBody>
          <a:bodyPr wrap="square">
            <a:spAutoFit/>
          </a:bodyPr>
          <a:lstStyle/>
          <a:p>
            <a:r>
              <a:rPr lang="en-US"/>
              <a:t>Niyə Stateless API daha üstündür? (Faydaları)</a:t>
            </a:r>
          </a:p>
          <a:p>
            <a:endParaRPr lang="en-US"/>
          </a:p>
          <a:p>
            <a:r>
              <a:rPr lang="en-US"/>
              <a:t>🔹 Scalability (Miqyaslana bilmə)</a:t>
            </a:r>
          </a:p>
          <a:p>
            <a:r>
              <a:rPr lang="en-US"/>
              <a:t>İstənilən server istənilən request-i emal edə bilər. Load balancer üçün idealdır.</a:t>
            </a:r>
          </a:p>
          <a:p>
            <a:endParaRPr lang="en-US"/>
          </a:p>
          <a:p>
            <a:r>
              <a:rPr lang="en-US"/>
              <a:t>🔹 Sadəlik (Simplicity)</a:t>
            </a:r>
          </a:p>
          <a:p>
            <a:r>
              <a:rPr lang="en-US"/>
              <a:t>Session yaratmaq, saxlamaq, silmək kimi əlavə yük yoxdur.</a:t>
            </a:r>
          </a:p>
          <a:p>
            <a:endParaRPr lang="en-US"/>
          </a:p>
          <a:p>
            <a:r>
              <a:rPr lang="en-US"/>
              <a:t>🔹 Caching (Keşləmə)</a:t>
            </a:r>
          </a:p>
          <a:p>
            <a:r>
              <a:rPr lang="en-US"/>
              <a:t>Eyni request eyni cavabı verdiyi üçün cavabları cache etmək daha asandır.</a:t>
            </a:r>
          </a:p>
          <a:p>
            <a:endParaRPr lang="en-US"/>
          </a:p>
          <a:p>
            <a:r>
              <a:rPr lang="en-US"/>
              <a:t>🔹 Etibarlılıq (Reliability)</a:t>
            </a:r>
          </a:p>
          <a:p>
            <a:r>
              <a:rPr lang="en-US"/>
              <a:t>Server restart olsa belə, heç bir session məlumatı itmir.</a:t>
            </a:r>
            <a:endParaRPr lang="az-Latn-AZ"/>
          </a:p>
          <a:p>
            <a:endParaRPr lang="ru-RU"/>
          </a:p>
        </p:txBody>
      </p:sp>
      <p:pic>
        <p:nvPicPr>
          <p:cNvPr id="2" name="Picture 1">
            <a:extLst>
              <a:ext uri="{FF2B5EF4-FFF2-40B4-BE49-F238E27FC236}">
                <a16:creationId xmlns:a16="http://schemas.microsoft.com/office/drawing/2014/main" id="{0C572454-293D-A796-D196-BC0A43640075}"/>
              </a:ext>
            </a:extLst>
          </p:cNvPr>
          <p:cNvPicPr>
            <a:picLocks noChangeAspect="1"/>
          </p:cNvPicPr>
          <p:nvPr/>
        </p:nvPicPr>
        <p:blipFill>
          <a:blip r:embed="rId2"/>
          <a:stretch>
            <a:fillRect/>
          </a:stretch>
        </p:blipFill>
        <p:spPr>
          <a:xfrm>
            <a:off x="3900722" y="4228872"/>
            <a:ext cx="8291278" cy="2629128"/>
          </a:xfrm>
          <a:prstGeom prst="rect">
            <a:avLst/>
          </a:prstGeom>
        </p:spPr>
      </p:pic>
    </p:spTree>
    <p:extLst>
      <p:ext uri="{BB962C8B-B14F-4D97-AF65-F5344CB8AC3E}">
        <p14:creationId xmlns:p14="http://schemas.microsoft.com/office/powerpoint/2010/main" val="10994712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308324"/>
          </a:xfrm>
          <a:prstGeom prst="rect">
            <a:avLst/>
          </a:prstGeom>
          <a:noFill/>
        </p:spPr>
        <p:txBody>
          <a:bodyPr wrap="square">
            <a:spAutoFit/>
          </a:bodyPr>
          <a:lstStyle/>
          <a:p>
            <a:r>
              <a:rPr lang="en-US" b="1">
                <a:solidFill>
                  <a:srgbClr val="C00000"/>
                </a:solidFill>
              </a:rPr>
              <a:t>StorePostRequest</a:t>
            </a:r>
            <a:r>
              <a:rPr lang="en-US"/>
              <a:t> Form Request yaratmaq üçündür və məqsədi validation və authorization məntiqini controller-dən ayırmaqdır.</a:t>
            </a:r>
            <a:endParaRPr lang="az-Latn-AZ"/>
          </a:p>
          <a:p>
            <a:endParaRPr lang="en-US"/>
          </a:p>
          <a:p>
            <a:r>
              <a:rPr lang="en-US"/>
              <a:t>Bu faylda post yaratmaq üçün gələn dataların qaydalarını (rules) yazırsan.</a:t>
            </a:r>
            <a:endParaRPr lang="az-Latn-AZ"/>
          </a:p>
          <a:p>
            <a:endParaRPr lang="en-US"/>
          </a:p>
          <a:p>
            <a:r>
              <a:rPr lang="en-US"/>
              <a:t>Controller daha təmiz və oxunaqlı olur, təkrar validation azalır.</a:t>
            </a:r>
            <a:endParaRPr lang="az-Latn-AZ"/>
          </a:p>
          <a:p>
            <a:endParaRPr lang="en-US"/>
          </a:p>
          <a:p>
            <a:r>
              <a:rPr lang="en-US"/>
              <a:t>Laravel</a:t>
            </a:r>
            <a:r>
              <a:rPr lang="az-Latn-AZ"/>
              <a:t>,</a:t>
            </a:r>
            <a:r>
              <a:rPr lang="en-US"/>
              <a:t> request gələndə avtomatik bu qaydaları yoxlayır, səhv varsa 422 error qaytarır.</a:t>
            </a:r>
            <a:endParaRPr lang="ru-RU"/>
          </a:p>
        </p:txBody>
      </p:sp>
      <p:pic>
        <p:nvPicPr>
          <p:cNvPr id="3" name="Picture 2">
            <a:extLst>
              <a:ext uri="{FF2B5EF4-FFF2-40B4-BE49-F238E27FC236}">
                <a16:creationId xmlns:a16="http://schemas.microsoft.com/office/drawing/2014/main" id="{8A8828CC-B374-1FB0-4AB4-4E0D42DE9CFD}"/>
              </a:ext>
            </a:extLst>
          </p:cNvPr>
          <p:cNvPicPr>
            <a:picLocks noChangeAspect="1"/>
          </p:cNvPicPr>
          <p:nvPr/>
        </p:nvPicPr>
        <p:blipFill>
          <a:blip r:embed="rId2"/>
          <a:stretch>
            <a:fillRect/>
          </a:stretch>
        </p:blipFill>
        <p:spPr>
          <a:xfrm>
            <a:off x="0" y="4799923"/>
            <a:ext cx="12192000" cy="2058077"/>
          </a:xfrm>
          <a:prstGeom prst="rect">
            <a:avLst/>
          </a:prstGeom>
        </p:spPr>
      </p:pic>
    </p:spTree>
    <p:extLst>
      <p:ext uri="{BB962C8B-B14F-4D97-AF65-F5344CB8AC3E}">
        <p14:creationId xmlns:p14="http://schemas.microsoft.com/office/powerpoint/2010/main" val="13759533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031325"/>
          </a:xfrm>
          <a:prstGeom prst="rect">
            <a:avLst/>
          </a:prstGeom>
          <a:noFill/>
        </p:spPr>
        <p:txBody>
          <a:bodyPr wrap="square">
            <a:spAutoFit/>
          </a:bodyPr>
          <a:lstStyle/>
          <a:p>
            <a:r>
              <a:rPr lang="en-US" b="1">
                <a:solidFill>
                  <a:srgbClr val="C00000"/>
                </a:solidFill>
              </a:rPr>
              <a:t>authorize() </a:t>
            </a:r>
            <a:r>
              <a:rPr lang="en-US"/>
              <a:t>metodu istifadəçinin bu request-i etməyə icazəsi varmı? sualını cavablandırır. </a:t>
            </a:r>
            <a:endParaRPr lang="az-Latn-AZ"/>
          </a:p>
          <a:p>
            <a:endParaRPr lang="az-Latn-AZ" b="1">
              <a:solidFill>
                <a:srgbClr val="C00000"/>
              </a:solidFill>
            </a:endParaRPr>
          </a:p>
          <a:p>
            <a:r>
              <a:rPr lang="en-US" b="1">
                <a:solidFill>
                  <a:srgbClr val="C00000"/>
                </a:solidFill>
              </a:rPr>
              <a:t>false</a:t>
            </a:r>
            <a:r>
              <a:rPr lang="en-US"/>
              <a:t> olsaydı, request avtomatik bloklanardı və controller-ə çatmazdı (403 Forbidden). </a:t>
            </a:r>
            <a:endParaRPr lang="az-Latn-AZ"/>
          </a:p>
          <a:p>
            <a:endParaRPr lang="az-Latn-AZ" b="1">
              <a:solidFill>
                <a:srgbClr val="C00000"/>
              </a:solidFill>
            </a:endParaRPr>
          </a:p>
          <a:p>
            <a:r>
              <a:rPr lang="en-US" b="1">
                <a:solidFill>
                  <a:srgbClr val="C00000"/>
                </a:solidFill>
              </a:rPr>
              <a:t>true</a:t>
            </a:r>
            <a:r>
              <a:rPr lang="en-US"/>
              <a:t> etdikdə isə deyirik ki, hamı bu əməliyyatı edə bilər. </a:t>
            </a:r>
            <a:endParaRPr lang="az-Latn-AZ"/>
          </a:p>
          <a:p>
            <a:endParaRPr lang="az-Latn-AZ"/>
          </a:p>
          <a:p>
            <a:r>
              <a:rPr lang="en-US"/>
              <a:t>İstifadəçi əsaslı icazə yoxlaması lazım olanda burada auth, role, policy yoxlanılır.</a:t>
            </a:r>
            <a:endParaRPr lang="ru-RU"/>
          </a:p>
        </p:txBody>
      </p:sp>
      <p:pic>
        <p:nvPicPr>
          <p:cNvPr id="3" name="Picture 2">
            <a:extLst>
              <a:ext uri="{FF2B5EF4-FFF2-40B4-BE49-F238E27FC236}">
                <a16:creationId xmlns:a16="http://schemas.microsoft.com/office/drawing/2014/main" id="{16BD8DE5-ACBF-8EAC-A0CF-973C1358363F}"/>
              </a:ext>
            </a:extLst>
          </p:cNvPr>
          <p:cNvPicPr>
            <a:picLocks noChangeAspect="1"/>
          </p:cNvPicPr>
          <p:nvPr/>
        </p:nvPicPr>
        <p:blipFill>
          <a:blip r:embed="rId2"/>
          <a:stretch>
            <a:fillRect/>
          </a:stretch>
        </p:blipFill>
        <p:spPr>
          <a:xfrm>
            <a:off x="6095472" y="3160111"/>
            <a:ext cx="6096528" cy="3749365"/>
          </a:xfrm>
          <a:prstGeom prst="rect">
            <a:avLst/>
          </a:prstGeom>
        </p:spPr>
      </p:pic>
    </p:spTree>
    <p:extLst>
      <p:ext uri="{BB962C8B-B14F-4D97-AF65-F5344CB8AC3E}">
        <p14:creationId xmlns:p14="http://schemas.microsoft.com/office/powerpoint/2010/main" val="1953117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477328"/>
          </a:xfrm>
          <a:prstGeom prst="rect">
            <a:avLst/>
          </a:prstGeom>
          <a:noFill/>
        </p:spPr>
        <p:txBody>
          <a:bodyPr wrap="square">
            <a:spAutoFit/>
          </a:bodyPr>
          <a:lstStyle/>
          <a:p>
            <a:r>
              <a:rPr lang="en-US" b="1">
                <a:solidFill>
                  <a:srgbClr val="FF0000"/>
                </a:solidFill>
              </a:rPr>
              <a:t>rules() </a:t>
            </a:r>
            <a:r>
              <a:rPr lang="en-US"/>
              <a:t>metodu post yaradılarkən gələn dataların </a:t>
            </a:r>
            <a:r>
              <a:rPr lang="en-US" b="1"/>
              <a:t>mütləq, tip </a:t>
            </a:r>
            <a:r>
              <a:rPr lang="en-US"/>
              <a:t>və</a:t>
            </a:r>
            <a:r>
              <a:rPr lang="en-US" b="1"/>
              <a:t> minimum uzunluq </a:t>
            </a:r>
            <a:r>
              <a:rPr lang="en-US"/>
              <a:t>qaydalarını müəyyən edir.</a:t>
            </a:r>
            <a:endParaRPr lang="az-Latn-AZ"/>
          </a:p>
          <a:p>
            <a:endParaRPr lang="en-US"/>
          </a:p>
          <a:p>
            <a:r>
              <a:rPr lang="en-US" b="1"/>
              <a:t>StorePostRequest</a:t>
            </a:r>
            <a:r>
              <a:rPr lang="en-US"/>
              <a:t> </a:t>
            </a:r>
            <a:r>
              <a:rPr lang="az-Latn-AZ"/>
              <a:t>həmin sorğu, </a:t>
            </a:r>
            <a:r>
              <a:rPr lang="en-US"/>
              <a:t>controller-ə daxil olmadan əvvəl bu qaydaları avtomatik yoxlayır.</a:t>
            </a:r>
            <a:endParaRPr lang="az-Latn-AZ"/>
          </a:p>
          <a:p>
            <a:endParaRPr lang="en-US"/>
          </a:p>
          <a:p>
            <a:r>
              <a:rPr lang="en-US" b="1">
                <a:solidFill>
                  <a:srgbClr val="FF0000"/>
                </a:solidFill>
              </a:rPr>
              <a:t>$request-&gt;validate</a:t>
            </a:r>
            <a:r>
              <a:rPr lang="en-US" b="1">
                <a:solidFill>
                  <a:srgbClr val="00B050"/>
                </a:solidFill>
              </a:rPr>
              <a:t>d</a:t>
            </a:r>
            <a:r>
              <a:rPr lang="en-US" b="1">
                <a:solidFill>
                  <a:srgbClr val="FF0000"/>
                </a:solidFill>
              </a:rPr>
              <a:t>() </a:t>
            </a:r>
            <a:r>
              <a:rPr lang="en-US"/>
              <a:t>yalnız keçərli (safe) datanı qaytarır.</a:t>
            </a:r>
            <a:endParaRPr lang="ru-RU"/>
          </a:p>
        </p:txBody>
      </p:sp>
      <p:pic>
        <p:nvPicPr>
          <p:cNvPr id="3" name="Picture 2">
            <a:extLst>
              <a:ext uri="{FF2B5EF4-FFF2-40B4-BE49-F238E27FC236}">
                <a16:creationId xmlns:a16="http://schemas.microsoft.com/office/drawing/2014/main" id="{8E22E709-FA8B-B77E-BFF2-611F3A83899B}"/>
              </a:ext>
            </a:extLst>
          </p:cNvPr>
          <p:cNvPicPr>
            <a:picLocks noChangeAspect="1"/>
          </p:cNvPicPr>
          <p:nvPr/>
        </p:nvPicPr>
        <p:blipFill>
          <a:blip r:embed="rId2"/>
          <a:stretch>
            <a:fillRect/>
          </a:stretch>
        </p:blipFill>
        <p:spPr>
          <a:xfrm>
            <a:off x="4643120" y="1476231"/>
            <a:ext cx="7548880" cy="5381769"/>
          </a:xfrm>
          <a:prstGeom prst="rect">
            <a:avLst/>
          </a:prstGeom>
        </p:spPr>
      </p:pic>
    </p:spTree>
    <p:extLst>
      <p:ext uri="{BB962C8B-B14F-4D97-AF65-F5344CB8AC3E}">
        <p14:creationId xmlns:p14="http://schemas.microsoft.com/office/powerpoint/2010/main" val="3211376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923330"/>
          </a:xfrm>
          <a:prstGeom prst="rect">
            <a:avLst/>
          </a:prstGeom>
          <a:noFill/>
        </p:spPr>
        <p:txBody>
          <a:bodyPr wrap="square">
            <a:spAutoFit/>
          </a:bodyPr>
          <a:lstStyle/>
          <a:p>
            <a:r>
              <a:rPr lang="en-US"/>
              <a:t>Bu metod validation zamanı standart error mesajlarını özəl (custom) mesajlarla əvəz etmək üçün istifadə olunur.</a:t>
            </a:r>
            <a:endParaRPr lang="az-Latn-AZ"/>
          </a:p>
          <a:p>
            <a:endParaRPr lang="az-Latn-AZ"/>
          </a:p>
          <a:p>
            <a:r>
              <a:rPr lang="az-Latn-AZ"/>
              <a:t>Title –ı, silərək Send edin və xətanı mesajını görün.</a:t>
            </a:r>
            <a:endParaRPr lang="ru-RU"/>
          </a:p>
        </p:txBody>
      </p:sp>
      <p:pic>
        <p:nvPicPr>
          <p:cNvPr id="3" name="Picture 2">
            <a:extLst>
              <a:ext uri="{FF2B5EF4-FFF2-40B4-BE49-F238E27FC236}">
                <a16:creationId xmlns:a16="http://schemas.microsoft.com/office/drawing/2014/main" id="{A88DD9D4-0C46-13B4-F03F-93D63E9E3911}"/>
              </a:ext>
            </a:extLst>
          </p:cNvPr>
          <p:cNvPicPr>
            <a:picLocks noChangeAspect="1"/>
          </p:cNvPicPr>
          <p:nvPr/>
        </p:nvPicPr>
        <p:blipFill>
          <a:blip r:embed="rId2"/>
          <a:stretch>
            <a:fillRect/>
          </a:stretch>
        </p:blipFill>
        <p:spPr>
          <a:xfrm>
            <a:off x="-1" y="1576882"/>
            <a:ext cx="4330517" cy="5281118"/>
          </a:xfrm>
          <a:prstGeom prst="rect">
            <a:avLst/>
          </a:prstGeom>
        </p:spPr>
      </p:pic>
      <p:pic>
        <p:nvPicPr>
          <p:cNvPr id="6" name="Picture 5">
            <a:extLst>
              <a:ext uri="{FF2B5EF4-FFF2-40B4-BE49-F238E27FC236}">
                <a16:creationId xmlns:a16="http://schemas.microsoft.com/office/drawing/2014/main" id="{9B3C4E7B-0D6C-E8F5-3971-DE7C48A0737E}"/>
              </a:ext>
            </a:extLst>
          </p:cNvPr>
          <p:cNvPicPr>
            <a:picLocks noChangeAspect="1"/>
          </p:cNvPicPr>
          <p:nvPr/>
        </p:nvPicPr>
        <p:blipFill>
          <a:blip r:embed="rId3"/>
          <a:stretch>
            <a:fillRect/>
          </a:stretch>
        </p:blipFill>
        <p:spPr>
          <a:xfrm>
            <a:off x="4533236" y="1576882"/>
            <a:ext cx="7658764" cy="5281118"/>
          </a:xfrm>
          <a:prstGeom prst="rect">
            <a:avLst/>
          </a:prstGeom>
        </p:spPr>
      </p:pic>
    </p:spTree>
    <p:extLst>
      <p:ext uri="{BB962C8B-B14F-4D97-AF65-F5344CB8AC3E}">
        <p14:creationId xmlns:p14="http://schemas.microsoft.com/office/powerpoint/2010/main" val="34231168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en-US"/>
              <a:t>Bu yazı </a:t>
            </a:r>
            <a:r>
              <a:rPr lang="en-US" b="1"/>
              <a:t>title</a:t>
            </a:r>
            <a:r>
              <a:rPr lang="en-US"/>
              <a:t> sahəsi üçün </a:t>
            </a:r>
            <a:r>
              <a:rPr lang="en-US" b="1"/>
              <a:t>validation</a:t>
            </a:r>
            <a:r>
              <a:rPr lang="en-US"/>
              <a:t> </a:t>
            </a:r>
            <a:r>
              <a:rPr lang="en-US" b="1"/>
              <a:t>qaydalarına</a:t>
            </a:r>
            <a:r>
              <a:rPr lang="en-US"/>
              <a:t> uyğun xüsusi error mesajlarını təyin edir, </a:t>
            </a:r>
            <a:r>
              <a:rPr lang="en-US" b="1">
                <a:solidFill>
                  <a:srgbClr val="00B050"/>
                </a:solidFill>
              </a:rPr>
              <a:t>:min </a:t>
            </a:r>
            <a:r>
              <a:rPr lang="en-US"/>
              <a:t>isə Laravel tərəfindən avtomatik olaraq </a:t>
            </a:r>
            <a:r>
              <a:rPr lang="en-US" b="1"/>
              <a:t>min</a:t>
            </a:r>
            <a:r>
              <a:rPr lang="en-US"/>
              <a:t> qaydasında göstərilən rəqəmlə əvəz olunan dinamik dəyişəndir (məsələn, </a:t>
            </a:r>
            <a:r>
              <a:rPr lang="en-US" b="1"/>
              <a:t>min:2 → 2</a:t>
            </a:r>
            <a:r>
              <a:rPr lang="en-US"/>
              <a:t>).</a:t>
            </a:r>
            <a:endParaRPr lang="ru-RU"/>
          </a:p>
        </p:txBody>
      </p:sp>
      <p:pic>
        <p:nvPicPr>
          <p:cNvPr id="3" name="Picture 2">
            <a:extLst>
              <a:ext uri="{FF2B5EF4-FFF2-40B4-BE49-F238E27FC236}">
                <a16:creationId xmlns:a16="http://schemas.microsoft.com/office/drawing/2014/main" id="{D99B5B85-8451-D43A-C8C0-CDE137BF1139}"/>
              </a:ext>
            </a:extLst>
          </p:cNvPr>
          <p:cNvPicPr>
            <a:picLocks noChangeAspect="1"/>
          </p:cNvPicPr>
          <p:nvPr/>
        </p:nvPicPr>
        <p:blipFill>
          <a:blip r:embed="rId2"/>
          <a:stretch>
            <a:fillRect/>
          </a:stretch>
        </p:blipFill>
        <p:spPr>
          <a:xfrm>
            <a:off x="1" y="2204718"/>
            <a:ext cx="4204454" cy="4653281"/>
          </a:xfrm>
          <a:prstGeom prst="rect">
            <a:avLst/>
          </a:prstGeom>
        </p:spPr>
      </p:pic>
      <p:pic>
        <p:nvPicPr>
          <p:cNvPr id="6" name="Picture 5">
            <a:extLst>
              <a:ext uri="{FF2B5EF4-FFF2-40B4-BE49-F238E27FC236}">
                <a16:creationId xmlns:a16="http://schemas.microsoft.com/office/drawing/2014/main" id="{6E62BF7E-1DB5-55EC-34FE-07089434C464}"/>
              </a:ext>
            </a:extLst>
          </p:cNvPr>
          <p:cNvPicPr>
            <a:picLocks noChangeAspect="1"/>
          </p:cNvPicPr>
          <p:nvPr/>
        </p:nvPicPr>
        <p:blipFill>
          <a:blip r:embed="rId3"/>
          <a:stretch>
            <a:fillRect/>
          </a:stretch>
        </p:blipFill>
        <p:spPr>
          <a:xfrm>
            <a:off x="4378301" y="2204721"/>
            <a:ext cx="7813699" cy="4653280"/>
          </a:xfrm>
          <a:prstGeom prst="rect">
            <a:avLst/>
          </a:prstGeom>
        </p:spPr>
      </p:pic>
    </p:spTree>
    <p:extLst>
      <p:ext uri="{BB962C8B-B14F-4D97-AF65-F5344CB8AC3E}">
        <p14:creationId xmlns:p14="http://schemas.microsoft.com/office/powerpoint/2010/main" val="668462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585323"/>
          </a:xfrm>
          <a:prstGeom prst="rect">
            <a:avLst/>
          </a:prstGeom>
          <a:noFill/>
        </p:spPr>
        <p:txBody>
          <a:bodyPr wrap="square">
            <a:spAutoFit/>
          </a:bodyPr>
          <a:lstStyle/>
          <a:p>
            <a:r>
              <a:rPr lang="az-Latn-AZ" b="1"/>
              <a:t>'tags' =&gt; 'array' </a:t>
            </a:r>
            <a:r>
              <a:rPr lang="az-Latn-AZ"/>
              <a:t>— tags adlı input-un massiv (array) olmalı olduğunu yoxlayır.</a:t>
            </a:r>
          </a:p>
          <a:p>
            <a:endParaRPr lang="az-Latn-AZ"/>
          </a:p>
          <a:p>
            <a:r>
              <a:rPr lang="az-Latn-AZ" b="1"/>
              <a:t>'tags.*' =&gt; 'string|min:2' </a:t>
            </a:r>
            <a:r>
              <a:rPr lang="az-Latn-AZ"/>
              <a:t>— həmin massivdəki hər bir elementin (</a:t>
            </a:r>
            <a:r>
              <a:rPr lang="az-Latn-AZ" b="1"/>
              <a:t>*</a:t>
            </a:r>
            <a:r>
              <a:rPr lang="az-Latn-AZ"/>
              <a:t>) string tipində və minimum </a:t>
            </a:r>
            <a:r>
              <a:rPr lang="az-Latn-AZ" b="1"/>
              <a:t>2</a:t>
            </a:r>
            <a:r>
              <a:rPr lang="az-Latn-AZ"/>
              <a:t> simvol olmasını tələb edir.</a:t>
            </a:r>
          </a:p>
          <a:p>
            <a:endParaRPr lang="az-Latn-AZ"/>
          </a:p>
          <a:p>
            <a:r>
              <a:rPr lang="az-Latn-AZ"/>
              <a:t>Yəni </a:t>
            </a:r>
            <a:r>
              <a:rPr lang="az-Latn-AZ" b="1"/>
              <a:t>tags = ["php", "laravel"] </a:t>
            </a:r>
            <a:r>
              <a:rPr lang="az-Latn-AZ"/>
              <a:t>keçərlidir, </a:t>
            </a:r>
            <a:r>
              <a:rPr lang="az-Latn-AZ" b="1"/>
              <a:t>tags = "php" </a:t>
            </a:r>
            <a:r>
              <a:rPr lang="az-Latn-AZ"/>
              <a:t>və ya </a:t>
            </a:r>
            <a:r>
              <a:rPr lang="az-Latn-AZ" b="1"/>
              <a:t>["p"] </a:t>
            </a:r>
            <a:r>
              <a:rPr lang="az-Latn-AZ"/>
              <a:t>isə yanlışdır.</a:t>
            </a:r>
          </a:p>
          <a:p>
            <a:endParaRPr lang="az-Latn-AZ"/>
          </a:p>
          <a:p>
            <a:endParaRPr lang="az-Latn-AZ"/>
          </a:p>
          <a:p>
            <a:r>
              <a:rPr lang="az-Latn-AZ" b="1">
                <a:highlight>
                  <a:srgbClr val="FFFF00"/>
                </a:highlight>
              </a:rPr>
              <a:t>QEYD</a:t>
            </a:r>
            <a:r>
              <a:rPr lang="az-Latn-AZ"/>
              <a:t>: düzü bizdə hal-hazırda </a:t>
            </a:r>
            <a:r>
              <a:rPr lang="az-Latn-AZ" b="1"/>
              <a:t>posts</a:t>
            </a:r>
            <a:r>
              <a:rPr lang="az-Latn-AZ"/>
              <a:t> cədvəlində </a:t>
            </a:r>
            <a:r>
              <a:rPr lang="az-Latn-AZ" b="1"/>
              <a:t>tags</a:t>
            </a:r>
            <a:r>
              <a:rPr lang="az-Latn-AZ"/>
              <a:t> adlı </a:t>
            </a:r>
            <a:r>
              <a:rPr lang="az-Latn-AZ" b="1"/>
              <a:t>sütun</a:t>
            </a:r>
            <a:r>
              <a:rPr lang="az-Latn-AZ"/>
              <a:t> yoxdur. Ona görə </a:t>
            </a:r>
            <a:r>
              <a:rPr lang="az-Latn-AZ" b="1"/>
              <a:t>Send</a:t>
            </a:r>
            <a:r>
              <a:rPr lang="az-Latn-AZ"/>
              <a:t> dedikdə xəta alarıq. Ancaq validate hissəsini şərti olaraq göstərirəm ki, yəni bu cür etmək mümkündür.</a:t>
            </a:r>
            <a:endParaRPr lang="ru-RU"/>
          </a:p>
        </p:txBody>
      </p:sp>
      <p:pic>
        <p:nvPicPr>
          <p:cNvPr id="3" name="Picture 2">
            <a:extLst>
              <a:ext uri="{FF2B5EF4-FFF2-40B4-BE49-F238E27FC236}">
                <a16:creationId xmlns:a16="http://schemas.microsoft.com/office/drawing/2014/main" id="{DE0078C5-119A-46BE-7C8C-150E670F467D}"/>
              </a:ext>
            </a:extLst>
          </p:cNvPr>
          <p:cNvPicPr>
            <a:picLocks noChangeAspect="1"/>
          </p:cNvPicPr>
          <p:nvPr/>
        </p:nvPicPr>
        <p:blipFill>
          <a:blip r:embed="rId2"/>
          <a:stretch>
            <a:fillRect/>
          </a:stretch>
        </p:blipFill>
        <p:spPr>
          <a:xfrm>
            <a:off x="1" y="2890199"/>
            <a:ext cx="3474720" cy="3957923"/>
          </a:xfrm>
          <a:prstGeom prst="rect">
            <a:avLst/>
          </a:prstGeom>
        </p:spPr>
      </p:pic>
      <p:pic>
        <p:nvPicPr>
          <p:cNvPr id="6" name="Picture 5">
            <a:extLst>
              <a:ext uri="{FF2B5EF4-FFF2-40B4-BE49-F238E27FC236}">
                <a16:creationId xmlns:a16="http://schemas.microsoft.com/office/drawing/2014/main" id="{3EECC39F-33D2-CAFC-2C65-7D96339193A6}"/>
              </a:ext>
            </a:extLst>
          </p:cNvPr>
          <p:cNvPicPr>
            <a:picLocks noChangeAspect="1"/>
          </p:cNvPicPr>
          <p:nvPr/>
        </p:nvPicPr>
        <p:blipFill>
          <a:blip r:embed="rId3"/>
          <a:stretch>
            <a:fillRect/>
          </a:stretch>
        </p:blipFill>
        <p:spPr>
          <a:xfrm>
            <a:off x="6073945" y="2890199"/>
            <a:ext cx="6118054" cy="3967801"/>
          </a:xfrm>
          <a:prstGeom prst="rect">
            <a:avLst/>
          </a:prstGeom>
        </p:spPr>
      </p:pic>
    </p:spTree>
    <p:extLst>
      <p:ext uri="{BB962C8B-B14F-4D97-AF65-F5344CB8AC3E}">
        <p14:creationId xmlns:p14="http://schemas.microsoft.com/office/powerpoint/2010/main" val="5722892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923330"/>
          </a:xfrm>
          <a:prstGeom prst="rect">
            <a:avLst/>
          </a:prstGeom>
          <a:noFill/>
        </p:spPr>
        <p:txBody>
          <a:bodyPr wrap="square">
            <a:spAutoFit/>
          </a:bodyPr>
          <a:lstStyle/>
          <a:p>
            <a:r>
              <a:rPr lang="en-US" b="1">
                <a:solidFill>
                  <a:srgbClr val="FF0000"/>
                </a:solidFill>
              </a:rPr>
              <a:t>PostResource</a:t>
            </a:r>
            <a:r>
              <a:rPr lang="en-US"/>
              <a:t> API response-ları standartlaşdırmaq və nəzarət etmək üçün istifadə olunur. Modelin bütün sahələrini deyil, yalnız istədiyin field-ləri client-ə göndərməyə imkan verir. Response formatını mərkəzləşdirilmiş şəkildə idarə edirsən (rename, əlavə data və s.).</a:t>
            </a:r>
            <a:endParaRPr lang="ru-RU"/>
          </a:p>
        </p:txBody>
      </p:sp>
      <p:pic>
        <p:nvPicPr>
          <p:cNvPr id="3" name="Picture 2">
            <a:extLst>
              <a:ext uri="{FF2B5EF4-FFF2-40B4-BE49-F238E27FC236}">
                <a16:creationId xmlns:a16="http://schemas.microsoft.com/office/drawing/2014/main" id="{2AEA3E0B-64F3-D50E-0D70-0B6A11DE45C7}"/>
              </a:ext>
            </a:extLst>
          </p:cNvPr>
          <p:cNvPicPr>
            <a:picLocks noChangeAspect="1"/>
          </p:cNvPicPr>
          <p:nvPr/>
        </p:nvPicPr>
        <p:blipFill>
          <a:blip r:embed="rId2"/>
          <a:stretch>
            <a:fillRect/>
          </a:stretch>
        </p:blipFill>
        <p:spPr>
          <a:xfrm>
            <a:off x="0" y="1899827"/>
            <a:ext cx="12283440" cy="2036567"/>
          </a:xfrm>
          <a:prstGeom prst="rect">
            <a:avLst/>
          </a:prstGeom>
        </p:spPr>
      </p:pic>
    </p:spTree>
    <p:extLst>
      <p:ext uri="{BB962C8B-B14F-4D97-AF65-F5344CB8AC3E}">
        <p14:creationId xmlns:p14="http://schemas.microsoft.com/office/powerpoint/2010/main" val="13978306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en-US"/>
              <a:t>Bu sətir </a:t>
            </a:r>
            <a:r>
              <a:rPr lang="en-US" b="1"/>
              <a:t>Post</a:t>
            </a:r>
            <a:r>
              <a:rPr lang="en-US"/>
              <a:t> modellərinin kolleksiyasını </a:t>
            </a:r>
            <a:r>
              <a:rPr lang="en-US" b="1"/>
              <a:t>PostResource</a:t>
            </a:r>
            <a:r>
              <a:rPr lang="en-US"/>
              <a:t> vasitəsilə transform edib API response kimi qaytarır. Yəni hər Post obyekti resource formatına salınır və vahid, təmiz JSON struktur əldə olunur.</a:t>
            </a:r>
            <a:endParaRPr lang="ru-RU"/>
          </a:p>
        </p:txBody>
      </p:sp>
      <p:pic>
        <p:nvPicPr>
          <p:cNvPr id="3" name="Picture 2">
            <a:extLst>
              <a:ext uri="{FF2B5EF4-FFF2-40B4-BE49-F238E27FC236}">
                <a16:creationId xmlns:a16="http://schemas.microsoft.com/office/drawing/2014/main" id="{2C3C73E2-2380-32EA-0F6D-4EB2091F88E0}"/>
              </a:ext>
            </a:extLst>
          </p:cNvPr>
          <p:cNvPicPr>
            <a:picLocks noChangeAspect="1"/>
          </p:cNvPicPr>
          <p:nvPr/>
        </p:nvPicPr>
        <p:blipFill>
          <a:blip r:embed="rId2"/>
          <a:stretch>
            <a:fillRect/>
          </a:stretch>
        </p:blipFill>
        <p:spPr>
          <a:xfrm>
            <a:off x="6866780" y="646330"/>
            <a:ext cx="5325219" cy="6211669"/>
          </a:xfrm>
          <a:prstGeom prst="rect">
            <a:avLst/>
          </a:prstGeom>
        </p:spPr>
      </p:pic>
    </p:spTree>
    <p:extLst>
      <p:ext uri="{BB962C8B-B14F-4D97-AF65-F5344CB8AC3E}">
        <p14:creationId xmlns:p14="http://schemas.microsoft.com/office/powerpoint/2010/main" val="1712753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077218"/>
          </a:xfrm>
          <a:prstGeom prst="rect">
            <a:avLst/>
          </a:prstGeom>
          <a:noFill/>
        </p:spPr>
        <p:txBody>
          <a:bodyPr wrap="square">
            <a:spAutoFit/>
          </a:bodyPr>
          <a:lstStyle/>
          <a:p>
            <a:r>
              <a:rPr lang="en-US" sz="1600"/>
              <a:t>Bu metod </a:t>
            </a:r>
            <a:r>
              <a:rPr lang="en-US" sz="1600" b="1"/>
              <a:t>Post</a:t>
            </a:r>
            <a:r>
              <a:rPr lang="en-US" sz="1600"/>
              <a:t> modelinin hansı </a:t>
            </a:r>
            <a:r>
              <a:rPr lang="en-US" sz="1600" b="1"/>
              <a:t>User</a:t>
            </a:r>
            <a:r>
              <a:rPr lang="en-US" sz="1600"/>
              <a:t>-ə aid olduğunu bildirən Eloquent relationship-dir.</a:t>
            </a:r>
            <a:r>
              <a:rPr lang="az-Latn-AZ" sz="1600"/>
              <a:t> </a:t>
            </a:r>
          </a:p>
          <a:p>
            <a:endParaRPr lang="az-Latn-AZ" sz="1600"/>
          </a:p>
          <a:p>
            <a:r>
              <a:rPr lang="en-US" sz="1600" b="1"/>
              <a:t>belongsTo(User::class, 'author_id')</a:t>
            </a:r>
            <a:r>
              <a:rPr lang="en-US" sz="1600"/>
              <a:t> deyir ki, hər </a:t>
            </a:r>
            <a:r>
              <a:rPr lang="en-US" sz="1600" b="1"/>
              <a:t>post</a:t>
            </a:r>
            <a:r>
              <a:rPr lang="az-Latn-AZ" sz="1600" b="1"/>
              <a:t>,</a:t>
            </a:r>
            <a:r>
              <a:rPr lang="en-US" sz="1600" b="1"/>
              <a:t> author_id foreign key </a:t>
            </a:r>
            <a:r>
              <a:rPr lang="en-US" sz="1600"/>
              <a:t>vasitəsilə bir istifadəçiyə bağlıdır və </a:t>
            </a:r>
            <a:r>
              <a:rPr lang="en-US" sz="1600" b="1"/>
              <a:t>$post-&gt;</a:t>
            </a:r>
            <a:r>
              <a:rPr lang="az-Latn-AZ" sz="1600" b="1"/>
              <a:t>author</a:t>
            </a:r>
            <a:r>
              <a:rPr lang="en-US" sz="1600" b="1"/>
              <a:t> </a:t>
            </a:r>
            <a:r>
              <a:rPr lang="en-US" sz="1600"/>
              <a:t>ilə müəllifi əldə etmək mümkündür.</a:t>
            </a:r>
            <a:endParaRPr lang="ru-RU" sz="1600"/>
          </a:p>
        </p:txBody>
      </p:sp>
      <p:pic>
        <p:nvPicPr>
          <p:cNvPr id="7" name="Picture 6">
            <a:extLst>
              <a:ext uri="{FF2B5EF4-FFF2-40B4-BE49-F238E27FC236}">
                <a16:creationId xmlns:a16="http://schemas.microsoft.com/office/drawing/2014/main" id="{8050367A-7100-E555-1607-70BA9AE8EBE3}"/>
              </a:ext>
            </a:extLst>
          </p:cNvPr>
          <p:cNvPicPr>
            <a:picLocks noChangeAspect="1"/>
          </p:cNvPicPr>
          <p:nvPr/>
        </p:nvPicPr>
        <p:blipFill>
          <a:blip r:embed="rId2"/>
          <a:stretch>
            <a:fillRect/>
          </a:stretch>
        </p:blipFill>
        <p:spPr>
          <a:xfrm>
            <a:off x="2758151" y="1580990"/>
            <a:ext cx="6675698" cy="3696020"/>
          </a:xfrm>
          <a:prstGeom prst="rect">
            <a:avLst/>
          </a:prstGeom>
        </p:spPr>
      </p:pic>
    </p:spTree>
    <p:extLst>
      <p:ext uri="{BB962C8B-B14F-4D97-AF65-F5344CB8AC3E}">
        <p14:creationId xmlns:p14="http://schemas.microsoft.com/office/powerpoint/2010/main" val="30565302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754326"/>
          </a:xfrm>
          <a:prstGeom prst="rect">
            <a:avLst/>
          </a:prstGeom>
          <a:noFill/>
        </p:spPr>
        <p:txBody>
          <a:bodyPr wrap="square">
            <a:spAutoFit/>
          </a:bodyPr>
          <a:lstStyle/>
          <a:p>
            <a:r>
              <a:rPr lang="en-US"/>
              <a:t>Bu metod </a:t>
            </a:r>
            <a:r>
              <a:rPr lang="en-US" b="1"/>
              <a:t>User</a:t>
            </a:r>
            <a:r>
              <a:rPr lang="en-US"/>
              <a:t> ilə </a:t>
            </a:r>
            <a:r>
              <a:rPr lang="en-US" b="1"/>
              <a:t>Post</a:t>
            </a:r>
            <a:r>
              <a:rPr lang="en-US"/>
              <a:t> arasında one-to-many əlaqəni təyin edir.</a:t>
            </a:r>
            <a:endParaRPr lang="az-Latn-AZ"/>
          </a:p>
          <a:p>
            <a:endParaRPr lang="en-US"/>
          </a:p>
          <a:p>
            <a:r>
              <a:rPr lang="en-US" b="1"/>
              <a:t>hasMany(Post::class, 'author_id') </a:t>
            </a:r>
            <a:r>
              <a:rPr lang="en-US"/>
              <a:t>deyir ki, bir user-in bir neçə </a:t>
            </a:r>
            <a:r>
              <a:rPr lang="en-US" b="1"/>
              <a:t>postu</a:t>
            </a:r>
            <a:r>
              <a:rPr lang="en-US"/>
              <a:t> ola bilər və onlar </a:t>
            </a:r>
            <a:r>
              <a:rPr lang="en-US" b="1"/>
              <a:t>posts</a:t>
            </a:r>
            <a:r>
              <a:rPr lang="en-US"/>
              <a:t> cədvəlində </a:t>
            </a:r>
            <a:r>
              <a:rPr lang="en-US" b="1"/>
              <a:t>author_id </a:t>
            </a:r>
            <a:r>
              <a:rPr lang="en-US"/>
              <a:t>ilə saxlanılır.</a:t>
            </a:r>
            <a:endParaRPr lang="az-Latn-AZ"/>
          </a:p>
          <a:p>
            <a:endParaRPr lang="en-US"/>
          </a:p>
          <a:p>
            <a:r>
              <a:rPr lang="en-US"/>
              <a:t>Nəticədə </a:t>
            </a:r>
            <a:r>
              <a:rPr lang="en-US" b="1"/>
              <a:t>$user-&gt;posts </a:t>
            </a:r>
            <a:r>
              <a:rPr lang="en-US"/>
              <a:t>yazaraq həmin istifadəçiyə aid bütün postları əldə edirsən.</a:t>
            </a:r>
            <a:endParaRPr lang="ru-RU"/>
          </a:p>
        </p:txBody>
      </p:sp>
      <p:pic>
        <p:nvPicPr>
          <p:cNvPr id="6" name="Picture 5">
            <a:extLst>
              <a:ext uri="{FF2B5EF4-FFF2-40B4-BE49-F238E27FC236}">
                <a16:creationId xmlns:a16="http://schemas.microsoft.com/office/drawing/2014/main" id="{6BAB6FE2-C36B-F94D-E8E1-CBE13DFD3B0C}"/>
              </a:ext>
            </a:extLst>
          </p:cNvPr>
          <p:cNvPicPr>
            <a:picLocks noChangeAspect="1"/>
          </p:cNvPicPr>
          <p:nvPr/>
        </p:nvPicPr>
        <p:blipFill>
          <a:blip r:embed="rId2"/>
          <a:stretch>
            <a:fillRect/>
          </a:stretch>
        </p:blipFill>
        <p:spPr>
          <a:xfrm>
            <a:off x="5577267" y="1973157"/>
            <a:ext cx="6614733" cy="4884843"/>
          </a:xfrm>
          <a:prstGeom prst="rect">
            <a:avLst/>
          </a:prstGeom>
        </p:spPr>
      </p:pic>
      <p:sp>
        <p:nvSpPr>
          <p:cNvPr id="8" name="TextBox 7">
            <a:extLst>
              <a:ext uri="{FF2B5EF4-FFF2-40B4-BE49-F238E27FC236}">
                <a16:creationId xmlns:a16="http://schemas.microsoft.com/office/drawing/2014/main" id="{9F259A66-46CC-E817-4C16-D3F58C699E6C}"/>
              </a:ext>
            </a:extLst>
          </p:cNvPr>
          <p:cNvSpPr txBox="1"/>
          <p:nvPr/>
        </p:nvSpPr>
        <p:spPr>
          <a:xfrm>
            <a:off x="0" y="4954466"/>
            <a:ext cx="5602667" cy="1903534"/>
          </a:xfrm>
          <a:prstGeom prst="rect">
            <a:avLst/>
          </a:prstGeom>
          <a:noFill/>
        </p:spPr>
        <p:txBody>
          <a:bodyPr wrap="square">
            <a:spAutoFit/>
          </a:bodyPr>
          <a:lstStyle/>
          <a:p>
            <a:pPr>
              <a:lnSpc>
                <a:spcPct val="150000"/>
              </a:lnSpc>
            </a:pPr>
            <a:r>
              <a:rPr lang="ru-RU" sz="1600" b="1"/>
              <a:t>HasMany</a:t>
            </a:r>
            <a:r>
              <a:rPr lang="ru-RU" sz="1600"/>
              <a:t> return type hint-dir və bildirir ki, bu metod</a:t>
            </a:r>
            <a:r>
              <a:rPr lang="az-Latn-AZ" sz="1600"/>
              <a:t>,</a:t>
            </a:r>
            <a:r>
              <a:rPr lang="ru-RU" sz="1600"/>
              <a:t> </a:t>
            </a:r>
            <a:r>
              <a:rPr lang="ru-RU" sz="1600" b="1"/>
              <a:t>Eloquent HasMany relationship</a:t>
            </a:r>
            <a:r>
              <a:rPr lang="ru-RU" sz="1600"/>
              <a:t> qaytarır. Yəni </a:t>
            </a:r>
            <a:r>
              <a:rPr lang="ru-RU" sz="1600" b="1"/>
              <a:t>$user-&gt;posts </a:t>
            </a:r>
            <a:r>
              <a:rPr lang="ru-RU" sz="1600"/>
              <a:t>çağırdıqda nəticə </a:t>
            </a:r>
            <a:r>
              <a:rPr lang="ru-RU" sz="1600" b="1"/>
              <a:t>Post</a:t>
            </a:r>
            <a:r>
              <a:rPr lang="ru-RU" sz="1600"/>
              <a:t> modelindən ibarət kolleksiya olacaq. Type hint istifadə etmək IDE-də autocompletion və kod oxunaqlığını artırır.</a:t>
            </a:r>
          </a:p>
        </p:txBody>
      </p:sp>
    </p:spTree>
    <p:extLst>
      <p:ext uri="{BB962C8B-B14F-4D97-AF65-F5344CB8AC3E}">
        <p14:creationId xmlns:p14="http://schemas.microsoft.com/office/powerpoint/2010/main" val="3011374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970318"/>
          </a:xfrm>
          <a:prstGeom prst="rect">
            <a:avLst/>
          </a:prstGeom>
          <a:noFill/>
        </p:spPr>
        <p:txBody>
          <a:bodyPr wrap="square">
            <a:spAutoFit/>
          </a:bodyPr>
          <a:lstStyle/>
          <a:p>
            <a:r>
              <a:rPr lang="en-US"/>
              <a:t>REST API-də endpoint-i çirkləndirmədən (yeni URL-lər yaratmadan) məlumatı idarə etmək üçün query parameter-lərdən istifadə edirik.</a:t>
            </a:r>
            <a:endParaRPr lang="az-Latn-AZ"/>
          </a:p>
          <a:p>
            <a:endParaRPr lang="az-Latn-AZ"/>
          </a:p>
          <a:p>
            <a:r>
              <a:rPr lang="en-US" b="1"/>
              <a:t>Pagination (Səhifələmə)</a:t>
            </a:r>
            <a:r>
              <a:rPr lang="az-Latn-AZ" b="1"/>
              <a:t> </a:t>
            </a:r>
            <a:r>
              <a:rPr lang="en-US" b="1"/>
              <a:t>Problem</a:t>
            </a:r>
            <a:r>
              <a:rPr lang="az-Latn-AZ" b="1"/>
              <a:t>i</a:t>
            </a:r>
            <a:r>
              <a:rPr lang="en-US" b="1"/>
              <a:t>:</a:t>
            </a:r>
            <a:endParaRPr lang="az-Latn-AZ" b="1"/>
          </a:p>
          <a:p>
            <a:pPr marL="742950" lvl="1" indent="-285750">
              <a:buFont typeface="Arial" panose="020B0604020202020204" pitchFamily="34" charset="0"/>
              <a:buChar char="•"/>
            </a:pPr>
            <a:r>
              <a:rPr lang="en-US"/>
              <a:t>Minlərlə məlumatı bir dəfə göndərmək</a:t>
            </a:r>
            <a:r>
              <a:rPr lang="az-Latn-AZ"/>
              <a:t> həm </a:t>
            </a:r>
            <a:r>
              <a:rPr lang="en-US"/>
              <a:t>yavaşdır</a:t>
            </a:r>
            <a:r>
              <a:rPr lang="az-Latn-AZ"/>
              <a:t> həmdə </a:t>
            </a:r>
            <a:r>
              <a:rPr lang="en-US"/>
              <a:t>interneti yükləyir</a:t>
            </a:r>
            <a:r>
              <a:rPr lang="az-Latn-AZ"/>
              <a:t>.</a:t>
            </a:r>
            <a:br>
              <a:rPr lang="az-Latn-AZ"/>
            </a:br>
            <a:endParaRPr lang="en-US"/>
          </a:p>
          <a:p>
            <a:r>
              <a:rPr lang="en-US" b="1"/>
              <a:t>Həll:</a:t>
            </a:r>
            <a:endParaRPr lang="az-Latn-AZ" b="1"/>
          </a:p>
          <a:p>
            <a:pPr marL="742950" lvl="1" indent="-285750">
              <a:buFont typeface="Arial" panose="020B0604020202020204" pitchFamily="34" charset="0"/>
              <a:buChar char="•"/>
            </a:pPr>
            <a:r>
              <a:rPr lang="en-US"/>
              <a:t>Məlumatı hissə-hissə göndəririk.</a:t>
            </a:r>
            <a:r>
              <a:rPr lang="az-Latn-AZ"/>
              <a:t> Məsələn</a:t>
            </a:r>
            <a:r>
              <a:rPr lang="en-US"/>
              <a:t>: </a:t>
            </a:r>
            <a:r>
              <a:rPr lang="en-US" b="1" i="1"/>
              <a:t>/api/posts?page=2&amp;per_page=10</a:t>
            </a:r>
            <a:endParaRPr lang="az-Latn-AZ" b="1" i="1"/>
          </a:p>
          <a:p>
            <a:endParaRPr lang="az-Latn-AZ"/>
          </a:p>
          <a:p>
            <a:r>
              <a:rPr lang="en-US" b="1"/>
              <a:t>Mənası</a:t>
            </a:r>
            <a:r>
              <a:rPr lang="en-US"/>
              <a:t>:</a:t>
            </a:r>
          </a:p>
          <a:p>
            <a:pPr marL="742950" lvl="1" indent="-285750">
              <a:lnSpc>
                <a:spcPct val="150000"/>
              </a:lnSpc>
              <a:buFont typeface="Arial" panose="020B0604020202020204" pitchFamily="34" charset="0"/>
              <a:buChar char="•"/>
            </a:pPr>
            <a:r>
              <a:rPr lang="en-US" b="1"/>
              <a:t>page=2 </a:t>
            </a:r>
            <a:r>
              <a:rPr lang="en-US"/>
              <a:t>→ 2-ci səhifə</a:t>
            </a:r>
          </a:p>
          <a:p>
            <a:pPr marL="742950" lvl="1" indent="-285750">
              <a:lnSpc>
                <a:spcPct val="150000"/>
              </a:lnSpc>
              <a:buFont typeface="Arial" panose="020B0604020202020204" pitchFamily="34" charset="0"/>
              <a:buChar char="•"/>
            </a:pPr>
            <a:r>
              <a:rPr lang="en-US" b="1"/>
              <a:t>per_page=10 </a:t>
            </a:r>
            <a:r>
              <a:rPr lang="en-US"/>
              <a:t>→ hər səhifədə 10 məlumat</a:t>
            </a:r>
            <a:endParaRPr lang="az-Latn-AZ"/>
          </a:p>
          <a:p>
            <a:endParaRPr lang="ru-RU"/>
          </a:p>
        </p:txBody>
      </p:sp>
      <p:pic>
        <p:nvPicPr>
          <p:cNvPr id="3" name="Picture 2">
            <a:extLst>
              <a:ext uri="{FF2B5EF4-FFF2-40B4-BE49-F238E27FC236}">
                <a16:creationId xmlns:a16="http://schemas.microsoft.com/office/drawing/2014/main" id="{1B1A4F28-5A84-56A1-3E51-3A94899ABE01}"/>
              </a:ext>
            </a:extLst>
          </p:cNvPr>
          <p:cNvPicPr>
            <a:picLocks noChangeAspect="1"/>
          </p:cNvPicPr>
          <p:nvPr/>
        </p:nvPicPr>
        <p:blipFill>
          <a:blip r:embed="rId2"/>
          <a:stretch>
            <a:fillRect/>
          </a:stretch>
        </p:blipFill>
        <p:spPr>
          <a:xfrm>
            <a:off x="6807422" y="2438400"/>
            <a:ext cx="5384578" cy="4419600"/>
          </a:xfrm>
          <a:prstGeom prst="rect">
            <a:avLst/>
          </a:prstGeom>
        </p:spPr>
      </p:pic>
    </p:spTree>
    <p:extLst>
      <p:ext uri="{BB962C8B-B14F-4D97-AF65-F5344CB8AC3E}">
        <p14:creationId xmlns:p14="http://schemas.microsoft.com/office/powerpoint/2010/main" val="27723663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585323"/>
          </a:xfrm>
          <a:prstGeom prst="rect">
            <a:avLst/>
          </a:prstGeom>
          <a:noFill/>
        </p:spPr>
        <p:txBody>
          <a:bodyPr wrap="square">
            <a:spAutoFit/>
          </a:bodyPr>
          <a:lstStyle/>
          <a:p>
            <a:r>
              <a:rPr lang="en-US"/>
              <a:t>Bu </a:t>
            </a:r>
            <a:r>
              <a:rPr lang="en-US" b="1"/>
              <a:t>toArray() </a:t>
            </a:r>
            <a:r>
              <a:rPr lang="en-US"/>
              <a:t>metodu </a:t>
            </a:r>
            <a:r>
              <a:rPr lang="en-US" b="1"/>
              <a:t>PostResource</a:t>
            </a:r>
            <a:r>
              <a:rPr lang="en-US"/>
              <a:t>-un </a:t>
            </a:r>
            <a:r>
              <a:rPr lang="en-US" b="1"/>
              <a:t>JSON response </a:t>
            </a:r>
            <a:r>
              <a:rPr lang="en-US"/>
              <a:t>formatını müəyyən edir.</a:t>
            </a:r>
          </a:p>
          <a:p>
            <a:endParaRPr lang="en-US"/>
          </a:p>
          <a:p>
            <a:r>
              <a:rPr lang="en-US" b="1"/>
              <a:t>$this-&gt;id, $this-&gt;title, $this-&gt;body </a:t>
            </a:r>
            <a:r>
              <a:rPr lang="en-US"/>
              <a:t>postun əsas məlumatları.</a:t>
            </a:r>
          </a:p>
          <a:p>
            <a:endParaRPr lang="en-US"/>
          </a:p>
          <a:p>
            <a:r>
              <a:rPr lang="en-US" b="1"/>
              <a:t>created_at </a:t>
            </a:r>
            <a:r>
              <a:rPr lang="en-US"/>
              <a:t>və </a:t>
            </a:r>
            <a:r>
              <a:rPr lang="en-US" b="1"/>
              <a:t>updated_at </a:t>
            </a:r>
            <a:r>
              <a:rPr lang="az-Latn-AZ"/>
              <a:t>isə</a:t>
            </a:r>
            <a:r>
              <a:rPr lang="en-US"/>
              <a:t> datetime formatı </a:t>
            </a:r>
            <a:r>
              <a:rPr lang="en-US" b="1"/>
              <a:t>Y-m-d H:i:s</a:t>
            </a:r>
            <a:r>
              <a:rPr lang="en-US"/>
              <a:t> şəklində çevrilir.</a:t>
            </a:r>
          </a:p>
          <a:p>
            <a:endParaRPr lang="en-US"/>
          </a:p>
          <a:p>
            <a:r>
              <a:rPr lang="en-US" b="1"/>
              <a:t>'author' =&gt; [...] </a:t>
            </a:r>
            <a:r>
              <a:rPr lang="az-Latn-AZ" b="1"/>
              <a:t> </a:t>
            </a:r>
            <a:r>
              <a:rPr lang="az-Latn-AZ"/>
              <a:t>isə</a:t>
            </a:r>
            <a:r>
              <a:rPr lang="en-US"/>
              <a:t> postun müəllifi haqqında nested məlumat, </a:t>
            </a:r>
            <a:r>
              <a:rPr lang="en-US" b="1"/>
              <a:t>$this-&gt;author belongsTo relationship </a:t>
            </a:r>
            <a:r>
              <a:rPr lang="en-US"/>
              <a:t>ilə gətirilir.</a:t>
            </a:r>
          </a:p>
          <a:p>
            <a:endParaRPr lang="en-US"/>
          </a:p>
          <a:p>
            <a:r>
              <a:rPr lang="en-US"/>
              <a:t>Nəticədə API-yə göndərilən JSON</a:t>
            </a:r>
            <a:r>
              <a:rPr lang="az-Latn-AZ"/>
              <a:t>,  </a:t>
            </a:r>
            <a:r>
              <a:rPr lang="en-US"/>
              <a:t> standart, təmiz və client üçün oxunaqlı olur.</a:t>
            </a:r>
            <a:endParaRPr lang="ru-RU"/>
          </a:p>
        </p:txBody>
      </p:sp>
      <p:pic>
        <p:nvPicPr>
          <p:cNvPr id="3" name="Picture 2">
            <a:extLst>
              <a:ext uri="{FF2B5EF4-FFF2-40B4-BE49-F238E27FC236}">
                <a16:creationId xmlns:a16="http://schemas.microsoft.com/office/drawing/2014/main" id="{917F9CA8-B150-2B1A-D20F-5A070E7AEEAB}"/>
              </a:ext>
            </a:extLst>
          </p:cNvPr>
          <p:cNvPicPr>
            <a:picLocks noChangeAspect="1"/>
          </p:cNvPicPr>
          <p:nvPr/>
        </p:nvPicPr>
        <p:blipFill>
          <a:blip r:embed="rId2"/>
          <a:stretch>
            <a:fillRect/>
          </a:stretch>
        </p:blipFill>
        <p:spPr>
          <a:xfrm>
            <a:off x="5491666" y="2585322"/>
            <a:ext cx="6700334" cy="4272677"/>
          </a:xfrm>
          <a:prstGeom prst="rect">
            <a:avLst/>
          </a:prstGeom>
        </p:spPr>
      </p:pic>
    </p:spTree>
    <p:extLst>
      <p:ext uri="{BB962C8B-B14F-4D97-AF65-F5344CB8AC3E}">
        <p14:creationId xmlns:p14="http://schemas.microsoft.com/office/powerpoint/2010/main" val="404646021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Nəticə.</a:t>
            </a:r>
            <a:endParaRPr lang="ru-RU"/>
          </a:p>
        </p:txBody>
      </p:sp>
      <p:pic>
        <p:nvPicPr>
          <p:cNvPr id="3" name="Picture 2">
            <a:extLst>
              <a:ext uri="{FF2B5EF4-FFF2-40B4-BE49-F238E27FC236}">
                <a16:creationId xmlns:a16="http://schemas.microsoft.com/office/drawing/2014/main" id="{FC8ABF43-123A-6737-1957-C49CB2DBB722}"/>
              </a:ext>
            </a:extLst>
          </p:cNvPr>
          <p:cNvPicPr>
            <a:picLocks noChangeAspect="1"/>
          </p:cNvPicPr>
          <p:nvPr/>
        </p:nvPicPr>
        <p:blipFill>
          <a:blip r:embed="rId2"/>
          <a:stretch>
            <a:fillRect/>
          </a:stretch>
        </p:blipFill>
        <p:spPr>
          <a:xfrm>
            <a:off x="0" y="1333290"/>
            <a:ext cx="12192000" cy="5524710"/>
          </a:xfrm>
          <a:prstGeom prst="rect">
            <a:avLst/>
          </a:prstGeom>
        </p:spPr>
      </p:pic>
    </p:spTree>
    <p:extLst>
      <p:ext uri="{BB962C8B-B14F-4D97-AF65-F5344CB8AC3E}">
        <p14:creationId xmlns:p14="http://schemas.microsoft.com/office/powerpoint/2010/main" val="31515849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İndi User üçün bir UserResource faylı yaradırıq.</a:t>
            </a:r>
            <a:endParaRPr lang="ru-RU"/>
          </a:p>
        </p:txBody>
      </p:sp>
      <p:pic>
        <p:nvPicPr>
          <p:cNvPr id="3" name="Picture 2">
            <a:extLst>
              <a:ext uri="{FF2B5EF4-FFF2-40B4-BE49-F238E27FC236}">
                <a16:creationId xmlns:a16="http://schemas.microsoft.com/office/drawing/2014/main" id="{938B17BF-C7BB-4B6F-DD3E-10CA32E65DA6}"/>
              </a:ext>
            </a:extLst>
          </p:cNvPr>
          <p:cNvPicPr>
            <a:picLocks noChangeAspect="1"/>
          </p:cNvPicPr>
          <p:nvPr/>
        </p:nvPicPr>
        <p:blipFill>
          <a:blip r:embed="rId2"/>
          <a:stretch>
            <a:fillRect/>
          </a:stretch>
        </p:blipFill>
        <p:spPr>
          <a:xfrm>
            <a:off x="2102774" y="2754571"/>
            <a:ext cx="7986452" cy="1348857"/>
          </a:xfrm>
          <a:prstGeom prst="rect">
            <a:avLst/>
          </a:prstGeom>
        </p:spPr>
      </p:pic>
    </p:spTree>
    <p:extLst>
      <p:ext uri="{BB962C8B-B14F-4D97-AF65-F5344CB8AC3E}">
        <p14:creationId xmlns:p14="http://schemas.microsoft.com/office/powerpoint/2010/main" val="6395605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308324"/>
          </a:xfrm>
          <a:prstGeom prst="rect">
            <a:avLst/>
          </a:prstGeom>
          <a:noFill/>
        </p:spPr>
        <p:txBody>
          <a:bodyPr wrap="square">
            <a:spAutoFit/>
          </a:bodyPr>
          <a:lstStyle/>
          <a:p>
            <a:r>
              <a:rPr lang="en-US" sz="1600" b="1"/>
              <a:t>'author' =&gt; new UserResource($this-&gt;author) </a:t>
            </a:r>
            <a:r>
              <a:rPr lang="en-US" sz="1600"/>
              <a:t>hissəsi deyir ki, </a:t>
            </a:r>
            <a:r>
              <a:rPr lang="en-US" sz="1600" b="1"/>
              <a:t>Post</a:t>
            </a:r>
            <a:r>
              <a:rPr lang="en-US" sz="1600"/>
              <a:t>-un müəllifini (author) </a:t>
            </a:r>
            <a:r>
              <a:rPr lang="en-US" sz="1600" b="1"/>
              <a:t>UserResource</a:t>
            </a:r>
            <a:r>
              <a:rPr lang="en-US" sz="1600"/>
              <a:t> vasitəsilə formatla.</a:t>
            </a:r>
          </a:p>
          <a:p>
            <a:endParaRPr lang="en-US" sz="1600"/>
          </a:p>
          <a:p>
            <a:r>
              <a:rPr lang="en-US" sz="1600" b="1"/>
              <a:t>$this-&gt;author → Post </a:t>
            </a:r>
            <a:r>
              <a:rPr lang="en-US" sz="1600"/>
              <a:t>modelindəki </a:t>
            </a:r>
            <a:r>
              <a:rPr lang="en-US" sz="1600" b="1"/>
              <a:t>belongsTo(User::class, 'author_id') </a:t>
            </a:r>
            <a:r>
              <a:rPr lang="en-US" sz="1600"/>
              <a:t>əlaqəsidir, yəni müəllifin </a:t>
            </a:r>
            <a:r>
              <a:rPr lang="en-US" sz="1600" b="1"/>
              <a:t>User</a:t>
            </a:r>
            <a:r>
              <a:rPr lang="en-US" sz="1600"/>
              <a:t> modeli.</a:t>
            </a:r>
          </a:p>
          <a:p>
            <a:endParaRPr lang="en-US" sz="1600"/>
          </a:p>
          <a:p>
            <a:r>
              <a:rPr lang="en-US" sz="1600" b="1"/>
              <a:t>new UserResource($this-&gt;author) </a:t>
            </a:r>
            <a:r>
              <a:rPr lang="en-US" sz="1600"/>
              <a:t>→ həmin </a:t>
            </a:r>
            <a:r>
              <a:rPr lang="en-US" sz="1600" b="1"/>
              <a:t>User</a:t>
            </a:r>
            <a:r>
              <a:rPr lang="en-US" sz="1600"/>
              <a:t> modelini </a:t>
            </a:r>
            <a:r>
              <a:rPr lang="en-US" sz="1600" b="1"/>
              <a:t>UserResource</a:t>
            </a:r>
            <a:r>
              <a:rPr lang="en-US" sz="1600"/>
              <a:t>-un </a:t>
            </a:r>
            <a:r>
              <a:rPr lang="en-US" sz="1600" b="1"/>
              <a:t>toArray() </a:t>
            </a:r>
            <a:r>
              <a:rPr lang="en-US" sz="1600"/>
              <a:t>metodundan keçirdir</a:t>
            </a:r>
            <a:r>
              <a:rPr lang="az-Latn-AZ" sz="1600"/>
              <a:t> və </a:t>
            </a:r>
            <a:r>
              <a:rPr lang="en-US" sz="1600"/>
              <a:t>yalnız </a:t>
            </a:r>
            <a:r>
              <a:rPr lang="en-US" sz="1600" b="1"/>
              <a:t>id</a:t>
            </a:r>
            <a:r>
              <a:rPr lang="en-US" sz="1600"/>
              <a:t>, </a:t>
            </a:r>
            <a:r>
              <a:rPr lang="en-US" sz="1600" b="1"/>
              <a:t>name</a:t>
            </a:r>
            <a:r>
              <a:rPr lang="en-US" sz="1600"/>
              <a:t>, </a:t>
            </a:r>
            <a:r>
              <a:rPr lang="en-US" sz="1600" b="1"/>
              <a:t>email</a:t>
            </a:r>
            <a:r>
              <a:rPr lang="en-US" sz="1600"/>
              <a:t> sahələrini JSON-a daxil edir.</a:t>
            </a:r>
          </a:p>
          <a:p>
            <a:endParaRPr lang="en-US" sz="1600"/>
          </a:p>
          <a:p>
            <a:r>
              <a:rPr lang="en-US" sz="1600"/>
              <a:t>Nəticədə </a:t>
            </a:r>
            <a:r>
              <a:rPr lang="en-US" sz="1600" b="1"/>
              <a:t>PostResource</a:t>
            </a:r>
            <a:r>
              <a:rPr lang="en-US" sz="1600"/>
              <a:t> </a:t>
            </a:r>
            <a:r>
              <a:rPr lang="en-US" sz="1600" b="1"/>
              <a:t>JSON</a:t>
            </a:r>
            <a:r>
              <a:rPr lang="en-US" sz="1600"/>
              <a:t>-u</a:t>
            </a:r>
            <a:r>
              <a:rPr lang="az-Latn-AZ" sz="1600"/>
              <a:t>,</a:t>
            </a:r>
            <a:r>
              <a:rPr lang="en-US" sz="1600"/>
              <a:t> nested </a:t>
            </a:r>
            <a:r>
              <a:rPr lang="az-Latn-AZ" sz="1600"/>
              <a:t>bir forma alır və</a:t>
            </a:r>
            <a:r>
              <a:rPr lang="en-US" sz="1600"/>
              <a:t> </a:t>
            </a:r>
            <a:r>
              <a:rPr lang="en-US" sz="1600" i="1" u="sng"/>
              <a:t>postun məlumatları + müəllif məlumatları</a:t>
            </a:r>
            <a:r>
              <a:rPr lang="en-US" sz="1600" i="1"/>
              <a:t> </a:t>
            </a:r>
            <a:r>
              <a:rPr lang="en-US" sz="1600"/>
              <a:t>standart və eyni formatda client-ə göndərilir.</a:t>
            </a:r>
            <a:endParaRPr lang="ru-RU" sz="1600"/>
          </a:p>
        </p:txBody>
      </p:sp>
      <p:pic>
        <p:nvPicPr>
          <p:cNvPr id="3" name="Picture 2">
            <a:extLst>
              <a:ext uri="{FF2B5EF4-FFF2-40B4-BE49-F238E27FC236}">
                <a16:creationId xmlns:a16="http://schemas.microsoft.com/office/drawing/2014/main" id="{BBB0E8E3-D770-7220-B935-CA30C9D70A42}"/>
              </a:ext>
            </a:extLst>
          </p:cNvPr>
          <p:cNvPicPr>
            <a:picLocks noChangeAspect="1"/>
          </p:cNvPicPr>
          <p:nvPr/>
        </p:nvPicPr>
        <p:blipFill>
          <a:blip r:embed="rId2"/>
          <a:srcRect b="2789"/>
          <a:stretch/>
        </p:blipFill>
        <p:spPr>
          <a:xfrm>
            <a:off x="5029200" y="3036728"/>
            <a:ext cx="7162800" cy="3821271"/>
          </a:xfrm>
          <a:prstGeom prst="rect">
            <a:avLst/>
          </a:prstGeom>
        </p:spPr>
      </p:pic>
      <p:pic>
        <p:nvPicPr>
          <p:cNvPr id="8" name="Picture 7">
            <a:extLst>
              <a:ext uri="{FF2B5EF4-FFF2-40B4-BE49-F238E27FC236}">
                <a16:creationId xmlns:a16="http://schemas.microsoft.com/office/drawing/2014/main" id="{8839E5C8-58AF-6CBF-C533-F5BEAD451386}"/>
              </a:ext>
            </a:extLst>
          </p:cNvPr>
          <p:cNvPicPr>
            <a:picLocks noChangeAspect="1"/>
          </p:cNvPicPr>
          <p:nvPr/>
        </p:nvPicPr>
        <p:blipFill>
          <a:blip r:embed="rId3"/>
          <a:srcRect b="4474"/>
          <a:stretch/>
        </p:blipFill>
        <p:spPr>
          <a:xfrm>
            <a:off x="0" y="3036728"/>
            <a:ext cx="4890877" cy="3821272"/>
          </a:xfrm>
          <a:prstGeom prst="rect">
            <a:avLst/>
          </a:prstGeom>
        </p:spPr>
      </p:pic>
    </p:spTree>
    <p:extLst>
      <p:ext uri="{BB962C8B-B14F-4D97-AF65-F5344CB8AC3E}">
        <p14:creationId xmlns:p14="http://schemas.microsoft.com/office/powerpoint/2010/main" val="34277024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Nəticə.</a:t>
            </a:r>
            <a:endParaRPr lang="ru-RU"/>
          </a:p>
        </p:txBody>
      </p:sp>
      <p:pic>
        <p:nvPicPr>
          <p:cNvPr id="6" name="Picture 5">
            <a:extLst>
              <a:ext uri="{FF2B5EF4-FFF2-40B4-BE49-F238E27FC236}">
                <a16:creationId xmlns:a16="http://schemas.microsoft.com/office/drawing/2014/main" id="{B2B44F91-23F8-D046-DA54-C06446572289}"/>
              </a:ext>
            </a:extLst>
          </p:cNvPr>
          <p:cNvPicPr>
            <a:picLocks noChangeAspect="1"/>
          </p:cNvPicPr>
          <p:nvPr/>
        </p:nvPicPr>
        <p:blipFill>
          <a:blip r:embed="rId2"/>
          <a:stretch>
            <a:fillRect/>
          </a:stretch>
        </p:blipFill>
        <p:spPr>
          <a:xfrm>
            <a:off x="4131508" y="0"/>
            <a:ext cx="8060492" cy="6868159"/>
          </a:xfrm>
          <a:prstGeom prst="rect">
            <a:avLst/>
          </a:prstGeom>
        </p:spPr>
      </p:pic>
    </p:spTree>
    <p:extLst>
      <p:ext uri="{BB962C8B-B14F-4D97-AF65-F5344CB8AC3E}">
        <p14:creationId xmlns:p14="http://schemas.microsoft.com/office/powerpoint/2010/main" val="20250567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show( ) </a:t>
            </a:r>
            <a:r>
              <a:rPr lang="az-Latn-AZ"/>
              <a:t>üçündə eyni qaydanı tətbiq edin.</a:t>
            </a:r>
            <a:endParaRPr lang="ru-RU"/>
          </a:p>
        </p:txBody>
      </p:sp>
      <p:pic>
        <p:nvPicPr>
          <p:cNvPr id="3" name="Picture 2">
            <a:extLst>
              <a:ext uri="{FF2B5EF4-FFF2-40B4-BE49-F238E27FC236}">
                <a16:creationId xmlns:a16="http://schemas.microsoft.com/office/drawing/2014/main" id="{9FAEBE9A-2D93-D508-8A13-8EBF8DD33926}"/>
              </a:ext>
            </a:extLst>
          </p:cNvPr>
          <p:cNvPicPr>
            <a:picLocks noChangeAspect="1"/>
          </p:cNvPicPr>
          <p:nvPr/>
        </p:nvPicPr>
        <p:blipFill>
          <a:blip r:embed="rId2"/>
          <a:stretch>
            <a:fillRect/>
          </a:stretch>
        </p:blipFill>
        <p:spPr>
          <a:xfrm>
            <a:off x="0" y="1229360"/>
            <a:ext cx="4498480" cy="5628640"/>
          </a:xfrm>
          <a:prstGeom prst="rect">
            <a:avLst/>
          </a:prstGeom>
        </p:spPr>
      </p:pic>
      <p:pic>
        <p:nvPicPr>
          <p:cNvPr id="6" name="Picture 5">
            <a:extLst>
              <a:ext uri="{FF2B5EF4-FFF2-40B4-BE49-F238E27FC236}">
                <a16:creationId xmlns:a16="http://schemas.microsoft.com/office/drawing/2014/main" id="{278EC74B-DF7E-012A-8F85-2D63D334544A}"/>
              </a:ext>
            </a:extLst>
          </p:cNvPr>
          <p:cNvPicPr>
            <a:picLocks noChangeAspect="1"/>
          </p:cNvPicPr>
          <p:nvPr/>
        </p:nvPicPr>
        <p:blipFill>
          <a:blip r:embed="rId3"/>
          <a:stretch>
            <a:fillRect/>
          </a:stretch>
        </p:blipFill>
        <p:spPr>
          <a:xfrm>
            <a:off x="4655167" y="2864774"/>
            <a:ext cx="7536833" cy="3993226"/>
          </a:xfrm>
          <a:prstGeom prst="rect">
            <a:avLst/>
          </a:prstGeom>
        </p:spPr>
      </p:pic>
    </p:spTree>
    <p:extLst>
      <p:ext uri="{BB962C8B-B14F-4D97-AF65-F5344CB8AC3E}">
        <p14:creationId xmlns:p14="http://schemas.microsoft.com/office/powerpoint/2010/main" val="394204770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update( ) üçündə.</a:t>
            </a:r>
            <a:endParaRPr lang="ru-RU"/>
          </a:p>
        </p:txBody>
      </p:sp>
      <p:pic>
        <p:nvPicPr>
          <p:cNvPr id="3" name="Picture 2">
            <a:extLst>
              <a:ext uri="{FF2B5EF4-FFF2-40B4-BE49-F238E27FC236}">
                <a16:creationId xmlns:a16="http://schemas.microsoft.com/office/drawing/2014/main" id="{C3317CD4-7835-708D-C43B-55001FAAF2B3}"/>
              </a:ext>
            </a:extLst>
          </p:cNvPr>
          <p:cNvPicPr>
            <a:picLocks noChangeAspect="1"/>
          </p:cNvPicPr>
          <p:nvPr/>
        </p:nvPicPr>
        <p:blipFill>
          <a:blip r:embed="rId2"/>
          <a:stretch>
            <a:fillRect/>
          </a:stretch>
        </p:blipFill>
        <p:spPr>
          <a:xfrm>
            <a:off x="8000637" y="304232"/>
            <a:ext cx="4191363" cy="6553768"/>
          </a:xfrm>
          <a:prstGeom prst="rect">
            <a:avLst/>
          </a:prstGeom>
        </p:spPr>
      </p:pic>
    </p:spTree>
    <p:extLst>
      <p:ext uri="{BB962C8B-B14F-4D97-AF65-F5344CB8AC3E}">
        <p14:creationId xmlns:p14="http://schemas.microsoft.com/office/powerpoint/2010/main" val="32445508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101600"/>
            <a:ext cx="12192000" cy="954107"/>
          </a:xfrm>
          <a:prstGeom prst="rect">
            <a:avLst/>
          </a:prstGeom>
          <a:noFill/>
        </p:spPr>
        <p:txBody>
          <a:bodyPr wrap="square">
            <a:spAutoFit/>
          </a:bodyPr>
          <a:lstStyle/>
          <a:p>
            <a:r>
              <a:rPr lang="en-US" sz="1400" b="1"/>
              <a:t>new PostResource($post) </a:t>
            </a:r>
            <a:r>
              <a:rPr lang="en-US" sz="1400"/>
              <a:t>hissəsi deyir ki, yaradılan </a:t>
            </a:r>
            <a:r>
              <a:rPr lang="en-US" sz="1400" b="1"/>
              <a:t>$post </a:t>
            </a:r>
            <a:r>
              <a:rPr lang="en-US" sz="1400"/>
              <a:t>modelini </a:t>
            </a:r>
            <a:r>
              <a:rPr lang="en-US" sz="1400" b="1"/>
              <a:t>PostResource</a:t>
            </a:r>
            <a:r>
              <a:rPr lang="en-US" sz="1400"/>
              <a:t> vasitəsilə </a:t>
            </a:r>
            <a:r>
              <a:rPr lang="en-US" sz="1400" b="1"/>
              <a:t>JSON</a:t>
            </a:r>
            <a:r>
              <a:rPr lang="en-US" sz="1400"/>
              <a:t> formatına çevir.</a:t>
            </a:r>
            <a:endParaRPr lang="az-Latn-AZ" sz="1400"/>
          </a:p>
          <a:p>
            <a:endParaRPr lang="az-Latn-AZ" sz="1400"/>
          </a:p>
          <a:p>
            <a:r>
              <a:rPr lang="en-US" sz="1400" b="1"/>
              <a:t>PostResource</a:t>
            </a:r>
            <a:r>
              <a:rPr lang="en-US" sz="1400"/>
              <a:t> → </a:t>
            </a:r>
            <a:r>
              <a:rPr lang="az-Latn-AZ" sz="1400"/>
              <a:t>avtomatik olaraq </a:t>
            </a:r>
            <a:r>
              <a:rPr lang="en-US" sz="1400"/>
              <a:t>modelin </a:t>
            </a:r>
            <a:r>
              <a:rPr lang="en-US" sz="1400" b="1"/>
              <a:t>toArray()</a:t>
            </a:r>
            <a:r>
              <a:rPr lang="en-US" sz="1400"/>
              <a:t> metodunu işə salır və </a:t>
            </a:r>
            <a:r>
              <a:rPr lang="en-US" sz="1400" b="1"/>
              <a:t>JSON</a:t>
            </a:r>
            <a:r>
              <a:rPr lang="en-US" sz="1400"/>
              <a:t>-a yalnız </a:t>
            </a:r>
            <a:r>
              <a:rPr lang="en-US" sz="1400" i="1"/>
              <a:t>təyin olunmuş sahələri </a:t>
            </a:r>
            <a:r>
              <a:rPr lang="en-US" sz="1400"/>
              <a:t>və </a:t>
            </a:r>
            <a:r>
              <a:rPr lang="en-US" sz="1400" i="1"/>
              <a:t>nested</a:t>
            </a:r>
            <a:r>
              <a:rPr lang="en-US" sz="1400"/>
              <a:t> </a:t>
            </a:r>
            <a:r>
              <a:rPr lang="en-US" sz="1400" i="1"/>
              <a:t>author</a:t>
            </a:r>
            <a:r>
              <a:rPr lang="en-US" sz="1400"/>
              <a:t> məlumatını daxil edir.</a:t>
            </a:r>
            <a:endParaRPr lang="az-Latn-AZ" sz="1400"/>
          </a:p>
          <a:p>
            <a:endParaRPr lang="ru-RU" sz="1400"/>
          </a:p>
        </p:txBody>
      </p:sp>
      <p:pic>
        <p:nvPicPr>
          <p:cNvPr id="3" name="Picture 2">
            <a:extLst>
              <a:ext uri="{FF2B5EF4-FFF2-40B4-BE49-F238E27FC236}">
                <a16:creationId xmlns:a16="http://schemas.microsoft.com/office/drawing/2014/main" id="{785EAA27-17A7-CAB2-2840-5249244C0D87}"/>
              </a:ext>
            </a:extLst>
          </p:cNvPr>
          <p:cNvPicPr>
            <a:picLocks noChangeAspect="1"/>
          </p:cNvPicPr>
          <p:nvPr/>
        </p:nvPicPr>
        <p:blipFill>
          <a:blip r:embed="rId2"/>
          <a:stretch>
            <a:fillRect/>
          </a:stretch>
        </p:blipFill>
        <p:spPr>
          <a:xfrm>
            <a:off x="0" y="1055707"/>
            <a:ext cx="4119811" cy="5809991"/>
          </a:xfrm>
          <a:prstGeom prst="rect">
            <a:avLst/>
          </a:prstGeom>
        </p:spPr>
      </p:pic>
      <p:pic>
        <p:nvPicPr>
          <p:cNvPr id="6" name="Picture 5">
            <a:extLst>
              <a:ext uri="{FF2B5EF4-FFF2-40B4-BE49-F238E27FC236}">
                <a16:creationId xmlns:a16="http://schemas.microsoft.com/office/drawing/2014/main" id="{8DC67C04-3481-CFF1-F7D9-5844F218C3D4}"/>
              </a:ext>
            </a:extLst>
          </p:cNvPr>
          <p:cNvPicPr>
            <a:picLocks noChangeAspect="1"/>
          </p:cNvPicPr>
          <p:nvPr/>
        </p:nvPicPr>
        <p:blipFill>
          <a:blip r:embed="rId3"/>
          <a:stretch>
            <a:fillRect/>
          </a:stretch>
        </p:blipFill>
        <p:spPr>
          <a:xfrm>
            <a:off x="4655167" y="2232336"/>
            <a:ext cx="7536833" cy="4633362"/>
          </a:xfrm>
          <a:prstGeom prst="rect">
            <a:avLst/>
          </a:prstGeom>
        </p:spPr>
      </p:pic>
      <p:sp>
        <p:nvSpPr>
          <p:cNvPr id="8" name="TextBox 7">
            <a:extLst>
              <a:ext uri="{FF2B5EF4-FFF2-40B4-BE49-F238E27FC236}">
                <a16:creationId xmlns:a16="http://schemas.microsoft.com/office/drawing/2014/main" id="{EC5EB44D-734D-86F8-B89B-ADA1705B16FA}"/>
              </a:ext>
            </a:extLst>
          </p:cNvPr>
          <p:cNvSpPr txBox="1"/>
          <p:nvPr/>
        </p:nvSpPr>
        <p:spPr>
          <a:xfrm>
            <a:off x="4655167" y="1674614"/>
            <a:ext cx="7536832" cy="523220"/>
          </a:xfrm>
          <a:prstGeom prst="rect">
            <a:avLst/>
          </a:prstGeom>
          <a:noFill/>
        </p:spPr>
        <p:txBody>
          <a:bodyPr wrap="square">
            <a:spAutoFit/>
          </a:bodyPr>
          <a:lstStyle/>
          <a:p>
            <a:r>
              <a:rPr lang="az-Latn-AZ" sz="1400"/>
              <a:t>Ancaq elə ola bilər ki, yeni məlumat əlavə edən zaman </a:t>
            </a:r>
            <a:r>
              <a:rPr lang="az-Latn-AZ" sz="1400" b="1" i="1">
                <a:solidFill>
                  <a:srgbClr val="0070C0"/>
                </a:solidFill>
              </a:rPr>
              <a:t>nested author </a:t>
            </a:r>
            <a:r>
              <a:rPr lang="az-Latn-AZ" sz="1400"/>
              <a:t>məlumatlarını görmək istəməyək. Hal-hazırda həmin məlumatlar PostResource –dan avtomatik olaraq gəlir.</a:t>
            </a:r>
            <a:endParaRPr lang="ru-RU" sz="1400"/>
          </a:p>
        </p:txBody>
      </p:sp>
    </p:spTree>
    <p:extLst>
      <p:ext uri="{BB962C8B-B14F-4D97-AF65-F5344CB8AC3E}">
        <p14:creationId xmlns:p14="http://schemas.microsoft.com/office/powerpoint/2010/main" val="13554204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062103"/>
          </a:xfrm>
          <a:prstGeom prst="rect">
            <a:avLst/>
          </a:prstGeom>
          <a:noFill/>
        </p:spPr>
        <p:txBody>
          <a:bodyPr wrap="square">
            <a:spAutoFit/>
          </a:bodyPr>
          <a:lstStyle/>
          <a:p>
            <a:r>
              <a:rPr lang="az-Latn-AZ" sz="1600"/>
              <a:t>Bunun üçün </a:t>
            </a:r>
            <a:r>
              <a:rPr lang="en-US" sz="1600" b="1">
                <a:solidFill>
                  <a:srgbClr val="FF0000"/>
                </a:solidFill>
              </a:rPr>
              <a:t>whenLoaded</a:t>
            </a:r>
            <a:r>
              <a:rPr lang="az-Latn-AZ" sz="1600" b="1">
                <a:solidFill>
                  <a:srgbClr val="FF0000"/>
                </a:solidFill>
              </a:rPr>
              <a:t>( ) </a:t>
            </a:r>
            <a:r>
              <a:rPr lang="az-Latn-AZ" sz="1600"/>
              <a:t>funksiyasından istifadə edə bilərik.</a:t>
            </a:r>
          </a:p>
          <a:p>
            <a:endParaRPr lang="az-Latn-AZ" sz="1600"/>
          </a:p>
          <a:p>
            <a:r>
              <a:rPr lang="en-US" sz="1600" b="1">
                <a:solidFill>
                  <a:srgbClr val="FF0000"/>
                </a:solidFill>
              </a:rPr>
              <a:t>'author' =&gt; new UserResource($this-&gt;whenLoaded('author')) </a:t>
            </a:r>
            <a:r>
              <a:rPr lang="en-US" sz="1600"/>
              <a:t>yazısı deyir ki, </a:t>
            </a:r>
            <a:r>
              <a:rPr lang="en-US" sz="1600" b="1"/>
              <a:t>author</a:t>
            </a:r>
            <a:r>
              <a:rPr lang="en-US" sz="1600"/>
              <a:t> məlumatını yalnız</a:t>
            </a:r>
            <a:r>
              <a:rPr lang="az-Latn-AZ" sz="1600"/>
              <a:t>,</a:t>
            </a:r>
            <a:r>
              <a:rPr lang="en-US" sz="1600"/>
              <a:t> relationship (author) əvvəlcədən load edilibsə (eager loaded) JSON-a daxil et.</a:t>
            </a:r>
            <a:endParaRPr lang="az-Latn-AZ" sz="1600"/>
          </a:p>
          <a:p>
            <a:endParaRPr lang="az-Latn-AZ" sz="1600"/>
          </a:p>
          <a:p>
            <a:r>
              <a:rPr lang="en-US" sz="1600"/>
              <a:t>Bu yanaşma istəyə görə nested məlumat göstərmək və lazımsız yükdən qaçmaq üçündür.</a:t>
            </a:r>
            <a:endParaRPr lang="az-Latn-AZ" sz="1600"/>
          </a:p>
          <a:p>
            <a:endParaRPr lang="az-Latn-AZ" sz="1600"/>
          </a:p>
          <a:p>
            <a:r>
              <a:rPr lang="en-US" sz="1600"/>
              <a:t>Beləliklə, </a:t>
            </a:r>
            <a:r>
              <a:rPr lang="en-US" sz="1600" b="1">
                <a:solidFill>
                  <a:srgbClr val="00B050"/>
                </a:solidFill>
              </a:rPr>
              <a:t>store</a:t>
            </a:r>
            <a:r>
              <a:rPr lang="en-US" sz="1600"/>
              <a:t> əməliyyatında müəllif məlumatını göstərmək istəmirsənsə, sadəcə author-</a:t>
            </a:r>
            <a:r>
              <a:rPr lang="az-Latn-AZ" sz="1600"/>
              <a:t>u</a:t>
            </a:r>
            <a:r>
              <a:rPr lang="en-US" sz="1600"/>
              <a:t> load etməzsən və JSON-da görünməz.</a:t>
            </a:r>
            <a:endParaRPr lang="ru-RU" sz="1600"/>
          </a:p>
        </p:txBody>
      </p:sp>
      <p:pic>
        <p:nvPicPr>
          <p:cNvPr id="4" name="Picture 3">
            <a:extLst>
              <a:ext uri="{FF2B5EF4-FFF2-40B4-BE49-F238E27FC236}">
                <a16:creationId xmlns:a16="http://schemas.microsoft.com/office/drawing/2014/main" id="{C86598E8-A4A8-4AAB-F9CB-8E1F928557B7}"/>
              </a:ext>
            </a:extLst>
          </p:cNvPr>
          <p:cNvPicPr>
            <a:picLocks noChangeAspect="1"/>
          </p:cNvPicPr>
          <p:nvPr/>
        </p:nvPicPr>
        <p:blipFill>
          <a:blip r:embed="rId2"/>
          <a:stretch>
            <a:fillRect/>
          </a:stretch>
        </p:blipFill>
        <p:spPr>
          <a:xfrm>
            <a:off x="2319963" y="2486490"/>
            <a:ext cx="7552074" cy="3917019"/>
          </a:xfrm>
          <a:prstGeom prst="rect">
            <a:avLst/>
          </a:prstGeom>
        </p:spPr>
      </p:pic>
    </p:spTree>
    <p:extLst>
      <p:ext uri="{BB962C8B-B14F-4D97-AF65-F5344CB8AC3E}">
        <p14:creationId xmlns:p14="http://schemas.microsoft.com/office/powerpoint/2010/main" val="30099371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5384908" cy="3380862"/>
          </a:xfrm>
          <a:prstGeom prst="rect">
            <a:avLst/>
          </a:prstGeom>
          <a:noFill/>
        </p:spPr>
        <p:txBody>
          <a:bodyPr wrap="square">
            <a:spAutoFit/>
          </a:bodyPr>
          <a:lstStyle/>
          <a:p>
            <a:pPr>
              <a:lnSpc>
                <a:spcPct val="150000"/>
              </a:lnSpc>
            </a:pPr>
            <a:r>
              <a:rPr lang="az-Latn-AZ" sz="1600"/>
              <a:t>Ancaq bu səfərdə, </a:t>
            </a:r>
            <a:r>
              <a:rPr lang="en-US" sz="1600" b="1">
                <a:solidFill>
                  <a:srgbClr val="FF0000"/>
                </a:solidFill>
              </a:rPr>
              <a:t>whenLoaded</a:t>
            </a:r>
            <a:r>
              <a:rPr lang="az-Latn-AZ" sz="1600" b="1">
                <a:solidFill>
                  <a:srgbClr val="FF0000"/>
                </a:solidFill>
              </a:rPr>
              <a:t>( ) </a:t>
            </a:r>
            <a:r>
              <a:rPr lang="az-Latn-AZ" sz="1600"/>
              <a:t>funksiyasından istifadə etdiyimiz üçün, </a:t>
            </a:r>
            <a:r>
              <a:rPr lang="az-Latn-AZ" sz="1600" b="1"/>
              <a:t>index() </a:t>
            </a:r>
            <a:r>
              <a:rPr lang="az-Latn-AZ" sz="1600"/>
              <a:t>metodu </a:t>
            </a:r>
            <a:r>
              <a:rPr lang="az-Latn-AZ" sz="1600" b="1"/>
              <a:t>author</a:t>
            </a:r>
            <a:r>
              <a:rPr lang="az-Latn-AZ" sz="1600"/>
              <a:t> məlumatlarını göstərmir. </a:t>
            </a:r>
          </a:p>
          <a:p>
            <a:pPr>
              <a:lnSpc>
                <a:spcPct val="150000"/>
              </a:lnSpc>
            </a:pPr>
            <a:endParaRPr lang="az-Latn-AZ" sz="1600"/>
          </a:p>
          <a:p>
            <a:pPr>
              <a:lnSpc>
                <a:spcPct val="150000"/>
              </a:lnSpc>
            </a:pPr>
            <a:r>
              <a:rPr lang="az-Latn-AZ" sz="1600"/>
              <a:t>Bunun səbəbi isə </a:t>
            </a:r>
            <a:r>
              <a:rPr lang="az-Latn-AZ" sz="1600" b="1"/>
              <a:t>$this-&gt;whenLoaded('author') </a:t>
            </a:r>
            <a:r>
              <a:rPr lang="az-Latn-AZ" sz="1600"/>
              <a:t>→ əgər </a:t>
            </a:r>
            <a:r>
              <a:rPr lang="az-Latn-AZ" sz="1600" b="1">
                <a:solidFill>
                  <a:srgbClr val="FF0000"/>
                </a:solidFill>
              </a:rPr>
              <a:t>$post-&gt;load('author') </a:t>
            </a:r>
            <a:r>
              <a:rPr lang="az-Latn-AZ" sz="1600"/>
              <a:t>və ya </a:t>
            </a:r>
            <a:r>
              <a:rPr lang="az-Latn-AZ" sz="1600" b="1">
                <a:solidFill>
                  <a:srgbClr val="FF0000"/>
                </a:solidFill>
              </a:rPr>
              <a:t>with('author') </a:t>
            </a:r>
            <a:r>
              <a:rPr lang="az-Latn-AZ" sz="1600"/>
              <a:t>çağırılıbsa, author JSON-a əlavə olunur, yoxsa heç bir şey gəlmir.</a:t>
            </a:r>
          </a:p>
          <a:p>
            <a:pPr>
              <a:lnSpc>
                <a:spcPct val="150000"/>
              </a:lnSpc>
            </a:pPr>
            <a:endParaRPr lang="az-Latn-AZ" sz="1600"/>
          </a:p>
          <a:p>
            <a:pPr>
              <a:lnSpc>
                <a:spcPct val="150000"/>
              </a:lnSpc>
            </a:pPr>
            <a:r>
              <a:rPr lang="az-Latn-AZ" sz="1600"/>
              <a:t>Növbəti slaydda əlavə edək...</a:t>
            </a:r>
            <a:endParaRPr lang="ru-RU" sz="1600"/>
          </a:p>
        </p:txBody>
      </p:sp>
      <p:pic>
        <p:nvPicPr>
          <p:cNvPr id="3" name="Picture 2">
            <a:extLst>
              <a:ext uri="{FF2B5EF4-FFF2-40B4-BE49-F238E27FC236}">
                <a16:creationId xmlns:a16="http://schemas.microsoft.com/office/drawing/2014/main" id="{808BED02-FA6A-FCD7-C94A-5393683405E4}"/>
              </a:ext>
            </a:extLst>
          </p:cNvPr>
          <p:cNvPicPr>
            <a:picLocks noChangeAspect="1"/>
          </p:cNvPicPr>
          <p:nvPr/>
        </p:nvPicPr>
        <p:blipFill>
          <a:blip r:embed="rId2"/>
          <a:stretch>
            <a:fillRect/>
          </a:stretch>
        </p:blipFill>
        <p:spPr>
          <a:xfrm>
            <a:off x="5384908" y="0"/>
            <a:ext cx="6807092" cy="6858000"/>
          </a:xfrm>
          <a:prstGeom prst="rect">
            <a:avLst/>
          </a:prstGeom>
        </p:spPr>
      </p:pic>
    </p:spTree>
    <p:extLst>
      <p:ext uri="{BB962C8B-B14F-4D97-AF65-F5344CB8AC3E}">
        <p14:creationId xmlns:p14="http://schemas.microsoft.com/office/powerpoint/2010/main" val="27092750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7219</TotalTime>
  <Words>9832</Words>
  <Application>Microsoft Office PowerPoint</Application>
  <PresentationFormat>Widescreen</PresentationFormat>
  <Paragraphs>1205</Paragraphs>
  <Slides>267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267</vt:i4>
      </vt:variant>
    </vt:vector>
  </HeadingPairs>
  <TitlesOfParts>
    <vt:vector size="274" baseType="lpstr">
      <vt:lpstr>Aptos</vt:lpstr>
      <vt:lpstr>Aptos Display</vt:lpstr>
      <vt:lpstr>Arial</vt:lpstr>
      <vt:lpstr>CaskaydiaCove Nerd Font Mono</vt:lpstr>
      <vt:lpstr>IBMPlexMono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dc:creator>
  <cp:lastModifiedBy>Admin</cp:lastModifiedBy>
  <cp:revision>352</cp:revision>
  <dcterms:created xsi:type="dcterms:W3CDTF">2026-01-16T14:58:09Z</dcterms:created>
  <dcterms:modified xsi:type="dcterms:W3CDTF">2026-01-22T06:43:46Z</dcterms:modified>
</cp:coreProperties>
</file>